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9"/>
  </p:notesMasterIdLst>
  <p:handoutMasterIdLst>
    <p:handoutMasterId r:id="rId30"/>
  </p:handoutMasterIdLst>
  <p:sldIdLst>
    <p:sldId id="256" r:id="rId2"/>
    <p:sldId id="257" r:id="rId3"/>
    <p:sldId id="258" r:id="rId4"/>
    <p:sldId id="259" r:id="rId5"/>
    <p:sldId id="269" r:id="rId6"/>
    <p:sldId id="260" r:id="rId7"/>
    <p:sldId id="261" r:id="rId8"/>
    <p:sldId id="270" r:id="rId9"/>
    <p:sldId id="271" r:id="rId10"/>
    <p:sldId id="283" r:id="rId11"/>
    <p:sldId id="272" r:id="rId12"/>
    <p:sldId id="273" r:id="rId13"/>
    <p:sldId id="262" r:id="rId14"/>
    <p:sldId id="263" r:id="rId15"/>
    <p:sldId id="264" r:id="rId16"/>
    <p:sldId id="265" r:id="rId17"/>
    <p:sldId id="266" r:id="rId18"/>
    <p:sldId id="274" r:id="rId19"/>
    <p:sldId id="267" r:id="rId20"/>
    <p:sldId id="268"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5" d="100"/>
          <a:sy n="135" d="100"/>
        </p:scale>
        <p:origin x="-9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64CBF6-C685-6F43-97BE-10B322F41B69}" type="datetimeFigureOut">
              <a:rPr lang="en-US" smtClean="0"/>
              <a:t>10/2/15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D67590-ECF0-3846-A5B4-B1D67948B237}" type="slidenum">
              <a:rPr lang="en-US" smtClean="0"/>
              <a:t>‹#›</a:t>
            </a:fld>
            <a:endParaRPr lang="en-US"/>
          </a:p>
        </p:txBody>
      </p:sp>
    </p:spTree>
    <p:extLst>
      <p:ext uri="{BB962C8B-B14F-4D97-AF65-F5344CB8AC3E}">
        <p14:creationId xmlns:p14="http://schemas.microsoft.com/office/powerpoint/2010/main" val="5463918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F15BF4-C959-9847-A47F-EEDEA068A84D}" type="datetimeFigureOut">
              <a:rPr lang="en-US" smtClean="0"/>
              <a:t>10/2/15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FC788-61E2-C642-A1EE-C80636FF441B}" type="slidenum">
              <a:rPr lang="en-US" smtClean="0"/>
              <a:t>‹#›</a:t>
            </a:fld>
            <a:endParaRPr lang="en-US"/>
          </a:p>
        </p:txBody>
      </p:sp>
    </p:spTree>
    <p:extLst>
      <p:ext uri="{BB962C8B-B14F-4D97-AF65-F5344CB8AC3E}">
        <p14:creationId xmlns:p14="http://schemas.microsoft.com/office/powerpoint/2010/main" val="3554793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91200" y="6400800"/>
            <a:ext cx="3044952" cy="365760"/>
          </a:xfrm>
          <a:prstGeom prst="rect">
            <a:avLst/>
          </a:prstGeom>
        </p:spPr>
        <p:txBody>
          <a:bodyPr/>
          <a:lstStyle/>
          <a:p>
            <a:endParaRPr lang="en-US" dirty="0"/>
          </a:p>
        </p:txBody>
      </p:sp>
      <p:sp>
        <p:nvSpPr>
          <p:cNvPr id="17" name="Footer Placeholder 16"/>
          <p:cNvSpPr>
            <a:spLocks noGrp="1"/>
          </p:cNvSpPr>
          <p:nvPr>
            <p:ph type="ftr" sz="quarter" idx="11"/>
          </p:nvPr>
        </p:nvSpPr>
        <p:spPr>
          <a:xfrm>
            <a:off x="304800" y="6410848"/>
            <a:ext cx="3581400" cy="365760"/>
          </a:xfrm>
          <a:prstGeom prst="rect">
            <a:avLst/>
          </a:prstGeom>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791200" y="6400800"/>
            <a:ext cx="3044952"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373F513-18CD-413C-B0D9-055B0B229B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373F513-18CD-413C-B0D9-055B0B229BC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791200" y="6400800"/>
            <a:ext cx="3044952"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5791200" y="6400800"/>
            <a:ext cx="3044952" cy="365760"/>
          </a:xfrm>
          <a:prstGeom prst="rect">
            <a:avLst/>
          </a:prstGeom>
        </p:spPr>
        <p:txBody>
          <a:bodyPr/>
          <a:lstStyle/>
          <a:p>
            <a:endParaRPr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382000" y="6324600"/>
            <a:ext cx="457200" cy="441325"/>
          </a:xfrm>
        </p:spPr>
        <p:txBody>
          <a:bodyPr/>
          <a:lstStyle/>
          <a:p>
            <a:r>
              <a:rPr lang="en-US" dirty="0" smtClean="0"/>
              <a:t>2</a:t>
            </a:r>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4" name="Date Placeholder 3"/>
          <p:cNvSpPr>
            <a:spLocks noGrp="1"/>
          </p:cNvSpPr>
          <p:nvPr>
            <p:ph type="dt" sz="half" idx="10"/>
          </p:nvPr>
        </p:nvSpPr>
        <p:spPr>
          <a:xfrm>
            <a:off x="5791200" y="6400800"/>
            <a:ext cx="3044952" cy="365760"/>
          </a:xfrm>
          <a:prstGeom prst="rect">
            <a:avLst/>
          </a:prstGeom>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73F513-18CD-413C-B0D9-055B0B229BC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373F513-18CD-413C-B0D9-055B0B229BC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5791200" y="6400800"/>
            <a:ext cx="3044952" cy="365760"/>
          </a:xfrm>
          <a:prstGeom prst="rect">
            <a:avLst/>
          </a:prstGeom>
        </p:spPr>
        <p:txBody>
          <a:bodyPr/>
          <a:lstStyle/>
          <a:p>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373F513-18CD-413C-B0D9-055B0B229BC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5791200" y="6400800"/>
            <a:ext cx="3044952" cy="365760"/>
          </a:xfrm>
          <a:prstGeom prst="rect">
            <a:avLst/>
          </a:prstGeom>
        </p:spPr>
        <p:txBody>
          <a:bodyPr/>
          <a:lstStyle/>
          <a:p>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373F513-18CD-413C-B0D9-055B0B229B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5791200" y="6400800"/>
            <a:ext cx="3044952" cy="365760"/>
          </a:xfrm>
          <a:prstGeom prst="rect">
            <a:avLst/>
          </a:prstGeom>
        </p:spPr>
        <p:txBody>
          <a:bodyPr/>
          <a:lstStyle/>
          <a:p>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373F513-18CD-413C-B0D9-055B0B229B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373F513-18CD-413C-B0D9-055B0B229BC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91200" y="6400800"/>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373F513-18CD-413C-B0D9-055B0B229BC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382000" y="6324600"/>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xmlns:p14="http://schemas.microsoft.com/office/powerpoint/2010/mai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8000"/>
            <a:ext cx="6781800" cy="1752600"/>
          </a:xfrm>
        </p:spPr>
        <p:txBody>
          <a:bodyPr>
            <a:normAutofit fontScale="92500"/>
          </a:bodyPr>
          <a:lstStyle/>
          <a:p>
            <a:r>
              <a:rPr lang="en-US" dirty="0" smtClean="0"/>
              <a:t> November 2, 2015</a:t>
            </a:r>
          </a:p>
          <a:p>
            <a:r>
              <a:rPr lang="en-US" dirty="0" smtClean="0"/>
              <a:t>12:00 p.m. – 4:15 p.m.</a:t>
            </a:r>
          </a:p>
          <a:p>
            <a:r>
              <a:rPr lang="en-US" sz="1400" dirty="0" smtClean="0"/>
              <a:t>CLE Conference Center</a:t>
            </a:r>
          </a:p>
          <a:p>
            <a:r>
              <a:rPr lang="en-US" sz="1400" dirty="0" smtClean="0"/>
              <a:t>Wanamaker Building, Ste. 1010</a:t>
            </a:r>
          </a:p>
          <a:p>
            <a:endParaRPr lang="en-US" sz="1400" dirty="0"/>
          </a:p>
          <a:p>
            <a:r>
              <a:rPr lang="en-US" sz="1800" dirty="0" smtClean="0">
                <a:solidFill>
                  <a:schemeClr val="accent1"/>
                </a:solidFill>
              </a:rPr>
              <a:t>Presented by Clifford A. Rieders, Esq.</a:t>
            </a:r>
            <a:endParaRPr lang="en-US" sz="1800" dirty="0">
              <a:solidFill>
                <a:schemeClr val="accent1"/>
              </a:solidFill>
            </a:endParaRPr>
          </a:p>
        </p:txBody>
      </p:sp>
      <p:sp>
        <p:nvSpPr>
          <p:cNvPr id="2" name="Title 1"/>
          <p:cNvSpPr>
            <a:spLocks noGrp="1"/>
          </p:cNvSpPr>
          <p:nvPr>
            <p:ph type="ctrTitle"/>
          </p:nvPr>
        </p:nvSpPr>
        <p:spPr>
          <a:xfrm>
            <a:off x="152400" y="381000"/>
            <a:ext cx="8763000" cy="1524000"/>
          </a:xfrm>
        </p:spPr>
        <p:txBody>
          <a:bodyPr>
            <a:normAutofit/>
          </a:bodyPr>
          <a:lstStyle/>
          <a:p>
            <a:r>
              <a:rPr lang="en-US" sz="2800" b="1" i="1" dirty="0" smtClean="0">
                <a:latin typeface="Arial"/>
                <a:cs typeface="Arial"/>
              </a:rPr>
              <a:t>PBI’s Section 1983 Claims: </a:t>
            </a:r>
            <a:br>
              <a:rPr lang="en-US" sz="2800" b="1" i="1" dirty="0" smtClean="0">
                <a:latin typeface="Arial"/>
                <a:cs typeface="Arial"/>
              </a:rPr>
            </a:br>
            <a:r>
              <a:rPr lang="en-US" sz="2800" b="1" i="1" dirty="0" smtClean="0">
                <a:latin typeface="Arial"/>
                <a:cs typeface="Arial"/>
              </a:rPr>
              <a:t>Civil Rights &amp; Attorney’s Fees</a:t>
            </a:r>
            <a:br>
              <a:rPr lang="en-US" sz="2800" b="1" i="1" dirty="0" smtClean="0">
                <a:latin typeface="Arial"/>
                <a:cs typeface="Arial"/>
              </a:rPr>
            </a:br>
            <a:r>
              <a:rPr lang="en-US" sz="2800" b="1" i="1" dirty="0" smtClean="0">
                <a:latin typeface="Arial"/>
                <a:cs typeface="Arial"/>
              </a:rPr>
              <a:t> Under Section 1988</a:t>
            </a:r>
            <a:endParaRPr lang="en-US" sz="2800" b="1" i="1" dirty="0">
              <a:latin typeface="Arial"/>
              <a:cs typeface="Arial"/>
            </a:endParaRPr>
          </a:p>
        </p:txBody>
      </p:sp>
      <p:sp>
        <p:nvSpPr>
          <p:cNvPr id="4" name="TextBox 3"/>
          <p:cNvSpPr txBox="1"/>
          <p:nvPr/>
        </p:nvSpPr>
        <p:spPr>
          <a:xfrm>
            <a:off x="152400" y="5486400"/>
            <a:ext cx="3505200" cy="1200329"/>
          </a:xfrm>
          <a:prstGeom prst="rect">
            <a:avLst/>
          </a:prstGeom>
          <a:noFill/>
        </p:spPr>
        <p:txBody>
          <a:bodyPr wrap="square" rtlCol="0">
            <a:spAutoFit/>
          </a:bodyPr>
          <a:lstStyle/>
          <a:p>
            <a:r>
              <a:rPr lang="en-US" sz="1200" dirty="0" smtClean="0">
                <a:solidFill>
                  <a:schemeClr val="tx2"/>
                </a:solidFill>
              </a:rPr>
              <a:t>Rieders, Travis, Humphrey, Waters &amp; </a:t>
            </a:r>
            <a:r>
              <a:rPr lang="en-US" sz="1200" dirty="0" err="1" smtClean="0">
                <a:solidFill>
                  <a:schemeClr val="tx2"/>
                </a:solidFill>
              </a:rPr>
              <a:t>Dohrmann</a:t>
            </a:r>
            <a:endParaRPr lang="en-US" sz="1200" dirty="0" smtClean="0">
              <a:solidFill>
                <a:schemeClr val="tx2"/>
              </a:solidFill>
            </a:endParaRPr>
          </a:p>
          <a:p>
            <a:r>
              <a:rPr lang="en-US" sz="1200" dirty="0" smtClean="0">
                <a:solidFill>
                  <a:schemeClr val="tx2"/>
                </a:solidFill>
              </a:rPr>
              <a:t>161 West Third Street</a:t>
            </a:r>
          </a:p>
          <a:p>
            <a:r>
              <a:rPr lang="en-US" sz="1200" dirty="0" smtClean="0">
                <a:solidFill>
                  <a:schemeClr val="tx2"/>
                </a:solidFill>
              </a:rPr>
              <a:t>Williamsport, PA  17701</a:t>
            </a:r>
          </a:p>
          <a:p>
            <a:r>
              <a:rPr lang="en-US" sz="1200" dirty="0" smtClean="0">
                <a:solidFill>
                  <a:schemeClr val="tx2"/>
                </a:solidFill>
              </a:rPr>
              <a:t>570-323-8711</a:t>
            </a:r>
          </a:p>
          <a:p>
            <a:endParaRPr lang="en-US" sz="1200" dirty="0" smtClean="0">
              <a:solidFill>
                <a:schemeClr val="tx2"/>
              </a:solidFill>
            </a:endParaRPr>
          </a:p>
          <a:p>
            <a:r>
              <a:rPr lang="en-US" sz="1200" dirty="0" err="1" smtClean="0">
                <a:solidFill>
                  <a:schemeClr val="tx2"/>
                </a:solidFill>
              </a:rPr>
              <a:t>www.riederstravis.com</a:t>
            </a:r>
            <a:endParaRPr lang="en-US" sz="1200" dirty="0">
              <a:solidFill>
                <a:schemeClr val="tx2"/>
              </a:solidFill>
            </a:endParaRPr>
          </a:p>
        </p:txBody>
      </p:sp>
      <p:pic>
        <p:nvPicPr>
          <p:cNvPr id="5" name="Picture 4" descr="Cliff.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0742" y="5486400"/>
            <a:ext cx="870857" cy="1219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685800"/>
          </a:xfrm>
        </p:spPr>
        <p:txBody>
          <a:bodyPr>
            <a:noAutofit/>
          </a:bodyPr>
          <a:lstStyle/>
          <a:p>
            <a:r>
              <a:rPr lang="en-US" sz="2400" dirty="0">
                <a:solidFill>
                  <a:srgbClr val="D16349"/>
                </a:solidFill>
              </a:rPr>
              <a:t>Elements of a Section 1983 Claim: </a:t>
            </a:r>
            <a:r>
              <a:rPr lang="en-US" sz="2400" dirty="0" smtClean="0">
                <a:solidFill>
                  <a:srgbClr val="D16349"/>
                </a:solidFill>
              </a:rPr>
              <a:t/>
            </a:r>
            <a:br>
              <a:rPr lang="en-US" sz="2400" dirty="0" smtClean="0">
                <a:solidFill>
                  <a:srgbClr val="D16349"/>
                </a:solidFill>
              </a:rPr>
            </a:br>
            <a:r>
              <a:rPr lang="en-US" sz="2400" dirty="0" smtClean="0">
                <a:solidFill>
                  <a:srgbClr val="D16349"/>
                </a:solidFill>
              </a:rPr>
              <a:t>Under </a:t>
            </a:r>
            <a:r>
              <a:rPr lang="en-US" sz="2400" dirty="0">
                <a:solidFill>
                  <a:srgbClr val="D16349"/>
                </a:solidFill>
              </a:rPr>
              <a:t>Color of State Law</a:t>
            </a:r>
            <a:endParaRPr lang="en-US" sz="2400" dirty="0"/>
          </a:p>
        </p:txBody>
      </p:sp>
      <p:sp>
        <p:nvSpPr>
          <p:cNvPr id="3" name="Content Placeholder 2"/>
          <p:cNvSpPr>
            <a:spLocks noGrp="1"/>
          </p:cNvSpPr>
          <p:nvPr>
            <p:ph sz="quarter" idx="1"/>
          </p:nvPr>
        </p:nvSpPr>
        <p:spPr>
          <a:xfrm>
            <a:off x="301752" y="1676400"/>
            <a:ext cx="8503920" cy="4572000"/>
          </a:xfrm>
        </p:spPr>
        <p:txBody>
          <a:bodyPr>
            <a:normAutofit fontScale="77500" lnSpcReduction="20000"/>
          </a:bodyPr>
          <a:lstStyle/>
          <a:p>
            <a:pPr lvl="1"/>
            <a:r>
              <a:rPr lang="en-US" dirty="0" smtClean="0">
                <a:solidFill>
                  <a:srgbClr val="000000"/>
                </a:solidFill>
              </a:rPr>
              <a:t>A finding that “the private party has acted with the help of or in concert with state </a:t>
            </a:r>
            <a:r>
              <a:rPr lang="en-US" dirty="0" smtClean="0">
                <a:solidFill>
                  <a:srgbClr val="000000"/>
                </a:solidFill>
              </a:rPr>
              <a:t>officials</a:t>
            </a:r>
            <a:r>
              <a:rPr lang="en-US" dirty="0" smtClean="0">
                <a:solidFill>
                  <a:srgbClr val="000000"/>
                </a:solidFill>
              </a:rPr>
              <a:t>.”</a:t>
            </a:r>
          </a:p>
          <a:p>
            <a:pPr lvl="1"/>
            <a:endParaRPr lang="en-US" dirty="0" smtClean="0">
              <a:solidFill>
                <a:srgbClr val="000000"/>
              </a:solidFill>
            </a:endParaRPr>
          </a:p>
          <a:p>
            <a:pPr lvl="1"/>
            <a:r>
              <a:rPr lang="en-US" dirty="0" smtClean="0">
                <a:solidFill>
                  <a:srgbClr val="000000"/>
                </a:solidFill>
              </a:rPr>
              <a:t>A finding that the action </a:t>
            </a:r>
            <a:r>
              <a:rPr lang="en-US" dirty="0" smtClean="0">
                <a:solidFill>
                  <a:srgbClr val="000000"/>
                </a:solidFill>
              </a:rPr>
              <a:t>“result</a:t>
            </a:r>
            <a:r>
              <a:rPr lang="en-US" dirty="0" smtClean="0">
                <a:solidFill>
                  <a:srgbClr val="000000"/>
                </a:solidFill>
              </a:rPr>
              <a:t>[</a:t>
            </a:r>
            <a:r>
              <a:rPr lang="en-US" dirty="0" err="1" smtClean="0">
                <a:solidFill>
                  <a:srgbClr val="000000"/>
                </a:solidFill>
              </a:rPr>
              <a:t>ed</a:t>
            </a:r>
            <a:r>
              <a:rPr lang="en-US" dirty="0" smtClean="0">
                <a:solidFill>
                  <a:srgbClr val="000000"/>
                </a:solidFill>
              </a:rPr>
              <a:t>] from the State's exercise of </a:t>
            </a:r>
            <a:r>
              <a:rPr lang="en-US" dirty="0" smtClean="0">
                <a:solidFill>
                  <a:srgbClr val="000000"/>
                </a:solidFill>
              </a:rPr>
              <a:t>‘</a:t>
            </a:r>
            <a:r>
              <a:rPr lang="en-US" dirty="0" smtClean="0">
                <a:solidFill>
                  <a:srgbClr val="000000"/>
                </a:solidFill>
              </a:rPr>
              <a:t>coercive </a:t>
            </a:r>
            <a:r>
              <a:rPr lang="en-US" dirty="0" smtClean="0">
                <a:solidFill>
                  <a:srgbClr val="000000"/>
                </a:solidFill>
              </a:rPr>
              <a:t>power.”’”</a:t>
            </a:r>
          </a:p>
          <a:p>
            <a:pPr lvl="1"/>
            <a:endParaRPr lang="en-US" dirty="0" smtClean="0">
              <a:solidFill>
                <a:srgbClr val="000000"/>
              </a:solidFill>
            </a:endParaRPr>
          </a:p>
          <a:p>
            <a:pPr lvl="1"/>
            <a:r>
              <a:rPr lang="en-US" dirty="0" smtClean="0">
                <a:solidFill>
                  <a:srgbClr val="000000"/>
                </a:solidFill>
              </a:rPr>
              <a:t> A finding that </a:t>
            </a:r>
            <a:r>
              <a:rPr lang="en-US" dirty="0" smtClean="0">
                <a:solidFill>
                  <a:srgbClr val="000000"/>
                </a:solidFill>
              </a:rPr>
              <a:t>“the </a:t>
            </a:r>
            <a:r>
              <a:rPr lang="en-US" dirty="0" smtClean="0">
                <a:solidFill>
                  <a:srgbClr val="000000"/>
                </a:solidFill>
              </a:rPr>
              <a:t>State provide[d] </a:t>
            </a:r>
            <a:r>
              <a:rPr lang="en-US" dirty="0" smtClean="0">
                <a:solidFill>
                  <a:srgbClr val="000000"/>
                </a:solidFill>
              </a:rPr>
              <a:t>‘significant </a:t>
            </a:r>
            <a:r>
              <a:rPr lang="en-US" dirty="0" smtClean="0">
                <a:solidFill>
                  <a:srgbClr val="000000"/>
                </a:solidFill>
              </a:rPr>
              <a:t>encouragement, either overt or covert</a:t>
            </a:r>
            <a:r>
              <a:rPr lang="en-US" dirty="0" smtClean="0">
                <a:solidFill>
                  <a:srgbClr val="000000"/>
                </a:solidFill>
              </a:rPr>
              <a:t>.’</a:t>
            </a:r>
            <a:r>
              <a:rPr lang="en-US" dirty="0" smtClean="0">
                <a:solidFill>
                  <a:srgbClr val="000000"/>
                </a:solidFill>
              </a:rPr>
              <a:t>”</a:t>
            </a:r>
          </a:p>
          <a:p>
            <a:pPr lvl="1"/>
            <a:endParaRPr lang="en-US" dirty="0" smtClean="0">
              <a:solidFill>
                <a:srgbClr val="000000"/>
              </a:solidFill>
            </a:endParaRPr>
          </a:p>
          <a:p>
            <a:pPr lvl="1"/>
            <a:r>
              <a:rPr lang="en-US" dirty="0" smtClean="0">
                <a:solidFill>
                  <a:srgbClr val="000000"/>
                </a:solidFill>
              </a:rPr>
              <a:t>A finding that </a:t>
            </a:r>
            <a:r>
              <a:rPr lang="en-US" dirty="0" smtClean="0">
                <a:solidFill>
                  <a:srgbClr val="000000"/>
                </a:solidFill>
              </a:rPr>
              <a:t>“a </a:t>
            </a:r>
            <a:r>
              <a:rPr lang="en-US" dirty="0" smtClean="0">
                <a:solidFill>
                  <a:srgbClr val="000000"/>
                </a:solidFill>
              </a:rPr>
              <a:t>nominally private entity . . . is controlled by an </a:t>
            </a:r>
            <a:r>
              <a:rPr lang="en-US" dirty="0" smtClean="0">
                <a:solidFill>
                  <a:srgbClr val="000000"/>
                </a:solidFill>
              </a:rPr>
              <a:t>‘agency </a:t>
            </a:r>
            <a:r>
              <a:rPr lang="en-US" dirty="0" smtClean="0">
                <a:solidFill>
                  <a:srgbClr val="000000"/>
                </a:solidFill>
              </a:rPr>
              <a:t>of the State</a:t>
            </a:r>
            <a:r>
              <a:rPr lang="en-US" dirty="0" smtClean="0">
                <a:solidFill>
                  <a:srgbClr val="000000"/>
                </a:solidFill>
              </a:rPr>
              <a:t>.’</a:t>
            </a:r>
            <a:r>
              <a:rPr lang="en-US" dirty="0" smtClean="0">
                <a:solidFill>
                  <a:srgbClr val="000000"/>
                </a:solidFill>
              </a:rPr>
              <a:t>”</a:t>
            </a:r>
          </a:p>
          <a:p>
            <a:pPr lvl="1"/>
            <a:endParaRPr lang="en-US" dirty="0" smtClean="0">
              <a:solidFill>
                <a:srgbClr val="000000"/>
              </a:solidFill>
            </a:endParaRPr>
          </a:p>
          <a:p>
            <a:pPr lvl="1"/>
            <a:r>
              <a:rPr lang="en-US" dirty="0" smtClean="0">
                <a:solidFill>
                  <a:srgbClr val="000000"/>
                </a:solidFill>
              </a:rPr>
              <a:t> A finding that </a:t>
            </a:r>
            <a:r>
              <a:rPr lang="en-US" dirty="0" smtClean="0">
                <a:solidFill>
                  <a:srgbClr val="000000"/>
                </a:solidFill>
              </a:rPr>
              <a:t>“a </a:t>
            </a:r>
            <a:r>
              <a:rPr lang="en-US" dirty="0" smtClean="0">
                <a:solidFill>
                  <a:srgbClr val="000000"/>
                </a:solidFill>
              </a:rPr>
              <a:t>nominally private entity . . . has been delegated a public function by the </a:t>
            </a:r>
            <a:r>
              <a:rPr lang="en-US" dirty="0" smtClean="0">
                <a:solidFill>
                  <a:srgbClr val="000000"/>
                </a:solidFill>
              </a:rPr>
              <a:t>State.”</a:t>
            </a:r>
            <a:endParaRPr lang="en-US" dirty="0" smtClean="0">
              <a:solidFill>
                <a:srgbClr val="000000"/>
              </a:solidFill>
            </a:endParaRPr>
          </a:p>
          <a:p>
            <a:pPr lvl="1"/>
            <a:endParaRPr lang="en-US" dirty="0" smtClean="0">
              <a:solidFill>
                <a:srgbClr val="000000"/>
              </a:solidFill>
            </a:endParaRPr>
          </a:p>
          <a:p>
            <a:pPr lvl="1"/>
            <a:r>
              <a:rPr lang="en-US" dirty="0" smtClean="0">
                <a:solidFill>
                  <a:srgbClr val="000000"/>
                </a:solidFill>
              </a:rPr>
              <a:t>A finding that </a:t>
            </a:r>
            <a:r>
              <a:rPr lang="en-US" dirty="0" smtClean="0">
                <a:solidFill>
                  <a:srgbClr val="000000"/>
                </a:solidFill>
              </a:rPr>
              <a:t>“a </a:t>
            </a:r>
            <a:r>
              <a:rPr lang="en-US" dirty="0" smtClean="0">
                <a:solidFill>
                  <a:srgbClr val="000000"/>
                </a:solidFill>
              </a:rPr>
              <a:t>nominally private entity . . . </a:t>
            </a:r>
            <a:r>
              <a:rPr lang="en-US" dirty="0" smtClean="0">
                <a:solidFill>
                  <a:srgbClr val="000000"/>
                </a:solidFill>
              </a:rPr>
              <a:t>Is ‘entwined </a:t>
            </a:r>
            <a:r>
              <a:rPr lang="en-US" dirty="0" smtClean="0">
                <a:solidFill>
                  <a:srgbClr val="000000"/>
                </a:solidFill>
              </a:rPr>
              <a:t>with governmental policies</a:t>
            </a:r>
            <a:r>
              <a:rPr lang="en-US" dirty="0" smtClean="0">
                <a:solidFill>
                  <a:srgbClr val="000000"/>
                </a:solidFill>
              </a:rPr>
              <a:t>,’ </a:t>
            </a:r>
            <a:r>
              <a:rPr lang="en-US" dirty="0" smtClean="0">
                <a:solidFill>
                  <a:srgbClr val="000000"/>
                </a:solidFill>
              </a:rPr>
              <a:t>or [that] government is </a:t>
            </a:r>
            <a:r>
              <a:rPr lang="en-US" dirty="0" smtClean="0">
                <a:solidFill>
                  <a:srgbClr val="000000"/>
                </a:solidFill>
              </a:rPr>
              <a:t>‘entwined </a:t>
            </a:r>
            <a:r>
              <a:rPr lang="en-US" dirty="0" smtClean="0">
                <a:solidFill>
                  <a:srgbClr val="000000"/>
                </a:solidFill>
              </a:rPr>
              <a:t>in [its] management or control.”’</a:t>
            </a:r>
          </a:p>
          <a:p>
            <a:endParaRPr lang="en-US" dirty="0" smtClean="0"/>
          </a:p>
          <a:p>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10</a:t>
            </a:r>
            <a:endParaRPr lang="en-US" dirty="0">
              <a:solidFill>
                <a:srgbClr val="FFFFFF"/>
              </a:solidFill>
            </a:endParaRPr>
          </a:p>
        </p:txBody>
      </p:sp>
    </p:spTree>
    <p:extLst>
      <p:ext uri="{BB962C8B-B14F-4D97-AF65-F5344CB8AC3E}">
        <p14:creationId xmlns:p14="http://schemas.microsoft.com/office/powerpoint/2010/main" val="3657810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85800"/>
          </a:xfrm>
        </p:spPr>
        <p:txBody>
          <a:bodyPr>
            <a:noAutofit/>
          </a:bodyPr>
          <a:lstStyle/>
          <a:p>
            <a:r>
              <a:rPr lang="en-US" sz="2400" dirty="0" smtClean="0">
                <a:solidFill>
                  <a:schemeClr val="accent1"/>
                </a:solidFill>
              </a:rPr>
              <a:t>Elements of a 1983 </a:t>
            </a:r>
            <a:r>
              <a:rPr lang="en-US" sz="2400" dirty="0" smtClean="0">
                <a:solidFill>
                  <a:schemeClr val="accent1"/>
                </a:solidFill>
              </a:rPr>
              <a:t>Claim: </a:t>
            </a: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Depriving Plaintiff of a Federal Right</a:t>
            </a:r>
            <a:endParaRPr lang="en-US" sz="2400" dirty="0">
              <a:solidFill>
                <a:schemeClr val="accent1"/>
              </a:solidFill>
            </a:endParaRPr>
          </a:p>
        </p:txBody>
      </p:sp>
      <p:sp>
        <p:nvSpPr>
          <p:cNvPr id="3" name="Content Placeholder 2"/>
          <p:cNvSpPr>
            <a:spLocks noGrp="1"/>
          </p:cNvSpPr>
          <p:nvPr>
            <p:ph sz="quarter" idx="1"/>
          </p:nvPr>
        </p:nvSpPr>
        <p:spPr>
          <a:xfrm>
            <a:off x="301752" y="1676400"/>
            <a:ext cx="8503920" cy="4800600"/>
          </a:xfrm>
        </p:spPr>
        <p:txBody>
          <a:bodyPr>
            <a:normAutofit fontScale="62500" lnSpcReduction="20000"/>
          </a:bodyPr>
          <a:lstStyle/>
          <a:p>
            <a:r>
              <a:rPr lang="en-US" dirty="0" smtClean="0"/>
              <a:t>By its terms, Section 1983 can be used to remedy the deprivation of “rights” granted to the plaintiff under the Constitution, federal statutes, and regulations implementing these statutes.</a:t>
            </a:r>
          </a:p>
          <a:p>
            <a:endParaRPr lang="en-US" dirty="0" smtClean="0"/>
          </a:p>
          <a:p>
            <a:r>
              <a:rPr lang="en-US" dirty="0" smtClean="0"/>
              <a:t>In </a:t>
            </a:r>
            <a:r>
              <a:rPr lang="en-US" i="1" dirty="0" err="1" smtClean="0"/>
              <a:t>Cort</a:t>
            </a:r>
            <a:r>
              <a:rPr lang="en-US" i="1" dirty="0" smtClean="0"/>
              <a:t> v. Ash</a:t>
            </a:r>
            <a:r>
              <a:rPr lang="en-US" dirty="0" smtClean="0"/>
              <a:t>, </a:t>
            </a:r>
            <a:r>
              <a:rPr lang="en-US" i="1" dirty="0" smtClean="0"/>
              <a:t>422 U.S. 66 </a:t>
            </a:r>
            <a:r>
              <a:rPr lang="en-US" dirty="0" smtClean="0"/>
              <a:t>(1975) the Supreme Court enunciated a four-part test to determine whether Congress intended to imply a right to sue directly under a federal statute. </a:t>
            </a:r>
          </a:p>
          <a:p>
            <a:endParaRPr lang="en-US" dirty="0" smtClean="0"/>
          </a:p>
          <a:p>
            <a:r>
              <a:rPr lang="en-US" dirty="0" smtClean="0"/>
              <a:t>A plaintiff asserting the right is required to show that (1) membership in the class for whose benefit the statute was enacted, (2) evidence of Congress’ intent to confer a private remedy, (3) that a right to sue would be consistent with the statutory purpose, and (4) that the cause of action is not one traditionally relegated to the states to a degree that implying a right to sue would be inappropriate. </a:t>
            </a:r>
          </a:p>
          <a:p>
            <a:endParaRPr lang="en-US" dirty="0" smtClean="0"/>
          </a:p>
          <a:p>
            <a:r>
              <a:rPr lang="en-US" dirty="0" smtClean="0"/>
              <a:t>The plaintiff must show that Congress intended to grant both a private right and a private remedy.</a:t>
            </a:r>
          </a:p>
          <a:p>
            <a:endParaRPr lang="en-US" dirty="0" smtClean="0"/>
          </a:p>
          <a:p>
            <a:r>
              <a:rPr lang="en-US" dirty="0" smtClean="0"/>
              <a:t>In the years following </a:t>
            </a:r>
            <a:r>
              <a:rPr lang="en-US" i="1" dirty="0" err="1" smtClean="0"/>
              <a:t>Cort</a:t>
            </a:r>
            <a:r>
              <a:rPr lang="en-US" dirty="0" smtClean="0"/>
              <a:t>, the judiciary became less willing to find rights of action implied directly under a statute, and plaintiffs began turning to Section 1983–the alternative path for enforcing rights created by federal statute. </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11</a:t>
            </a:r>
            <a:endParaRPr lang="en-US" dirty="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D16349"/>
                </a:solidFill>
              </a:rPr>
              <a:t>Elements of a 1983 Claim: </a:t>
            </a:r>
            <a:br>
              <a:rPr lang="en-US" sz="2400" dirty="0" smtClean="0">
                <a:solidFill>
                  <a:srgbClr val="D16349"/>
                </a:solidFill>
              </a:rPr>
            </a:br>
            <a:r>
              <a:rPr lang="en-US" sz="2400" dirty="0" smtClean="0">
                <a:solidFill>
                  <a:srgbClr val="D16349"/>
                </a:solidFill>
              </a:rPr>
              <a:t>Depriving Plaintiff of a Federal Right</a:t>
            </a:r>
            <a:endParaRPr lang="en-US" sz="2400" dirty="0">
              <a:solidFill>
                <a:srgbClr val="D16349"/>
              </a:solidFill>
            </a:endParaRPr>
          </a:p>
        </p:txBody>
      </p:sp>
      <p:sp>
        <p:nvSpPr>
          <p:cNvPr id="3" name="Content Placeholder 2"/>
          <p:cNvSpPr>
            <a:spLocks noGrp="1"/>
          </p:cNvSpPr>
          <p:nvPr>
            <p:ph sz="quarter" idx="1"/>
          </p:nvPr>
        </p:nvSpPr>
        <p:spPr>
          <a:xfrm>
            <a:off x="304800" y="1676400"/>
            <a:ext cx="8503920" cy="4800600"/>
          </a:xfrm>
        </p:spPr>
        <p:txBody>
          <a:bodyPr>
            <a:normAutofit fontScale="70000" lnSpcReduction="20000"/>
          </a:bodyPr>
          <a:lstStyle/>
          <a:p>
            <a:r>
              <a:rPr lang="en-US" dirty="0" smtClean="0"/>
              <a:t>In </a:t>
            </a:r>
            <a:r>
              <a:rPr lang="en-US" i="1" dirty="0" smtClean="0"/>
              <a:t>Maine v. </a:t>
            </a:r>
            <a:r>
              <a:rPr lang="en-US" i="1" dirty="0" err="1" smtClean="0"/>
              <a:t>Thiboutot</a:t>
            </a:r>
            <a:r>
              <a:rPr lang="en-US" dirty="0" smtClean="0"/>
              <a:t>, the Supreme Court held for the first time that Section 1983 could be used to remedy the deprivation of rights created by a federal statute. </a:t>
            </a:r>
          </a:p>
          <a:p>
            <a:endParaRPr lang="en-US" dirty="0" smtClean="0"/>
          </a:p>
          <a:p>
            <a:r>
              <a:rPr lang="en-US" i="1" dirty="0" smtClean="0"/>
              <a:t>In Wright v. Roanoke Redevelopment and Housing Authority, </a:t>
            </a:r>
            <a:r>
              <a:rPr lang="en-US" dirty="0" smtClean="0"/>
              <a:t>the Supreme Court suggested that a regulation promulgated to interpret a federal statute could also be a “law” which could be enforced under Section 1983.</a:t>
            </a:r>
          </a:p>
          <a:p>
            <a:endParaRPr lang="en-US" dirty="0" smtClean="0"/>
          </a:p>
          <a:p>
            <a:r>
              <a:rPr lang="en-US" dirty="0" smtClean="0"/>
              <a:t>The initial three-pronged test for finding a right enforceable under Section 1983 was set forth in </a:t>
            </a:r>
            <a:r>
              <a:rPr lang="en-US" i="1" dirty="0" smtClean="0"/>
              <a:t>Wilder v. Virginia Hospital </a:t>
            </a:r>
            <a:r>
              <a:rPr lang="en-US" i="1" dirty="0" smtClean="0"/>
              <a:t>Association</a:t>
            </a:r>
            <a:r>
              <a:rPr lang="en-US" dirty="0"/>
              <a:t>,</a:t>
            </a:r>
            <a:r>
              <a:rPr lang="en-US" dirty="0" smtClean="0"/>
              <a:t> </a:t>
            </a:r>
            <a:r>
              <a:rPr lang="en-US" i="1" dirty="0" smtClean="0"/>
              <a:t>496 U.S. 498 </a:t>
            </a:r>
            <a:r>
              <a:rPr lang="en-US" dirty="0" smtClean="0"/>
              <a:t>(1990).   It asks whether (1) Congress intended the particular statutory provision to benefit the </a:t>
            </a:r>
            <a:r>
              <a:rPr lang="en-US" dirty="0" smtClean="0"/>
              <a:t>putative plaintiff</a:t>
            </a:r>
            <a:r>
              <a:rPr lang="en-US" dirty="0" smtClean="0"/>
              <a:t>, (2) the provision is </a:t>
            </a:r>
            <a:r>
              <a:rPr lang="en-US" dirty="0" smtClean="0"/>
              <a:t>not so </a:t>
            </a:r>
            <a:r>
              <a:rPr lang="en-US" dirty="0" smtClean="0"/>
              <a:t>vague or amorphous as to make judicial enforcement difficult or impractical, and (3) the statute imposes a binding obligation on the government.  </a:t>
            </a:r>
            <a:r>
              <a:rPr lang="en-US" i="1" dirty="0" smtClean="0"/>
              <a:t>Id</a:t>
            </a:r>
            <a:r>
              <a:rPr lang="en-US" dirty="0" smtClean="0"/>
              <a:t>.; see also </a:t>
            </a:r>
            <a:r>
              <a:rPr lang="en-US" i="1" dirty="0" smtClean="0"/>
              <a:t>Blessing v. Firestone, 520 U.S. 329</a:t>
            </a:r>
            <a:r>
              <a:rPr lang="en-US" dirty="0" smtClean="0"/>
              <a:t> (1997). After these inquiries, a fourth arises: (4) did Congress create a comprehensive mechanism for enforcing the statute which implies that it intended to deny a private right of </a:t>
            </a:r>
            <a:r>
              <a:rPr lang="en-US" dirty="0" smtClean="0"/>
              <a:t>action under Section 1983.</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12</a:t>
            </a:r>
            <a:endParaRPr lang="en-US" dirty="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Elements of a Section 1983 Claim</a:t>
            </a:r>
            <a:endParaRPr lang="en-US" dirty="0">
              <a:solidFill>
                <a:srgbClr val="D16349"/>
              </a:solidFill>
            </a:endParaRPr>
          </a:p>
        </p:txBody>
      </p:sp>
      <p:sp>
        <p:nvSpPr>
          <p:cNvPr id="3" name="Content Placeholder 2"/>
          <p:cNvSpPr>
            <a:spLocks noGrp="1"/>
          </p:cNvSpPr>
          <p:nvPr>
            <p:ph sz="quarter" idx="1"/>
          </p:nvPr>
        </p:nvSpPr>
        <p:spPr>
          <a:xfrm>
            <a:off x="301752" y="1527048"/>
            <a:ext cx="8503920" cy="4797552"/>
          </a:xfrm>
        </p:spPr>
        <p:txBody>
          <a:bodyPr>
            <a:normAutofit fontScale="70000" lnSpcReduction="20000"/>
          </a:bodyPr>
          <a:lstStyle/>
          <a:p>
            <a:r>
              <a:rPr lang="en-US" b="1" dirty="0" smtClean="0"/>
              <a:t>[“</a:t>
            </a:r>
            <a:r>
              <a:rPr lang="en-US" b="1" dirty="0" smtClean="0"/>
              <a:t>. . .Subjects or causes to be subjected</a:t>
            </a:r>
            <a:r>
              <a:rPr lang="en-US" b="1" dirty="0" smtClean="0"/>
              <a:t>”]</a:t>
            </a:r>
            <a:endParaRPr lang="en-US" b="1" dirty="0" smtClean="0"/>
          </a:p>
          <a:p>
            <a:endParaRPr lang="en-US" b="1" dirty="0" smtClean="0"/>
          </a:p>
          <a:p>
            <a:r>
              <a:rPr lang="en-US" dirty="0"/>
              <a:t>Section 1983 does not impose a state of mind requirement independent of the underlying basis for </a:t>
            </a:r>
            <a:r>
              <a:rPr lang="en-US" dirty="0" smtClean="0"/>
              <a:t>liability, but </a:t>
            </a:r>
            <a:r>
              <a:rPr lang="en-US" dirty="0"/>
              <a:t>there must be a causal connection between the defendant's actions and the harm that results</a:t>
            </a:r>
            <a:r>
              <a:rPr lang="en-US" dirty="0" smtClean="0"/>
              <a:t>. </a:t>
            </a:r>
            <a:r>
              <a:rPr lang="en-US" i="1" dirty="0"/>
              <a:t>Mt. Healthy City School Dist. Bd. of Educ. v. Doyle</a:t>
            </a:r>
            <a:r>
              <a:rPr lang="en-US" dirty="0"/>
              <a:t>, </a:t>
            </a:r>
            <a:r>
              <a:rPr lang="en-US" i="1" dirty="0"/>
              <a:t>429 U.S. 274, 285-87 </a:t>
            </a:r>
            <a:r>
              <a:rPr lang="en-US" dirty="0"/>
              <a:t>(1977)</a:t>
            </a:r>
            <a:r>
              <a:rPr lang="en-US" dirty="0" smtClean="0"/>
              <a:t>.</a:t>
            </a:r>
          </a:p>
          <a:p>
            <a:endParaRPr lang="en-US" baseline="30000" dirty="0" smtClean="0"/>
          </a:p>
          <a:p>
            <a:r>
              <a:rPr lang="en-US" dirty="0" smtClean="0"/>
              <a:t>The U.S. Supreme </a:t>
            </a:r>
            <a:r>
              <a:rPr lang="en-US" dirty="0"/>
              <a:t>Court has interpreted this causation element to require that the harm be the result of action on the part of the government entity that implemented or executed a policy statement, ordinance, regulation, or decision officially adopted and promulgated by that body's officers, or the result of the entity's </a:t>
            </a:r>
            <a:r>
              <a:rPr lang="en-US" dirty="0" smtClean="0"/>
              <a:t>custom. </a:t>
            </a:r>
            <a:r>
              <a:rPr lang="en-US" i="1" dirty="0" err="1"/>
              <a:t>Monell</a:t>
            </a:r>
            <a:r>
              <a:rPr lang="en-US" i="1" dirty="0"/>
              <a:t> v. Department of Social Services of the City of New York</a:t>
            </a:r>
            <a:r>
              <a:rPr lang="en-US" dirty="0"/>
              <a:t>, </a:t>
            </a:r>
            <a:r>
              <a:rPr lang="en-US" i="1" dirty="0"/>
              <a:t>436 U.S. 658, 690-</a:t>
            </a:r>
            <a:r>
              <a:rPr lang="en-US" i="1" dirty="0" smtClean="0"/>
              <a:t>691</a:t>
            </a:r>
            <a:r>
              <a:rPr lang="en-US" dirty="0" smtClean="0"/>
              <a:t> </a:t>
            </a:r>
            <a:r>
              <a:rPr lang="en-US" dirty="0"/>
              <a:t>(1978).  </a:t>
            </a:r>
            <a:endParaRPr lang="en-US" dirty="0" smtClean="0"/>
          </a:p>
          <a:p>
            <a:endParaRPr lang="en-US" dirty="0" smtClean="0"/>
          </a:p>
          <a:p>
            <a:r>
              <a:rPr lang="en-US" dirty="0"/>
              <a:t>The Supreme Court has rejected the notion that a plaintiff must meet a heightened pleading standard to state a claim against a municipality for an unconstitutional custom or policy</a:t>
            </a:r>
            <a:r>
              <a:rPr lang="en-US" dirty="0" smtClean="0"/>
              <a:t>. </a:t>
            </a:r>
            <a:r>
              <a:rPr lang="en-US" i="1" dirty="0"/>
              <a:t>Leatherman v. Tarrant County</a:t>
            </a:r>
            <a:r>
              <a:rPr lang="en-US" dirty="0"/>
              <a:t>, </a:t>
            </a:r>
            <a:r>
              <a:rPr lang="en-US" i="1" dirty="0"/>
              <a:t>507 U.S. 163 </a:t>
            </a:r>
            <a:r>
              <a:rPr lang="en-US" dirty="0"/>
              <a:t>(1993).  There is, however, a heightened pleading standard for individual capacity claims.</a:t>
            </a:r>
            <a:endParaRPr lang="en-US" dirty="0" smtClean="0"/>
          </a:p>
          <a:p>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13</a:t>
            </a:r>
            <a:endParaRPr lang="en-US" dirty="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Elements of a Section 1983 Claim</a:t>
            </a:r>
            <a:endParaRPr lang="en-US" dirty="0">
              <a:solidFill>
                <a:srgbClr val="D16349"/>
              </a:solidFill>
            </a:endParaRPr>
          </a:p>
        </p:txBody>
      </p:sp>
      <p:sp>
        <p:nvSpPr>
          <p:cNvPr id="3" name="Content Placeholder 2"/>
          <p:cNvSpPr>
            <a:spLocks noGrp="1"/>
          </p:cNvSpPr>
          <p:nvPr>
            <p:ph sz="quarter" idx="1"/>
          </p:nvPr>
        </p:nvSpPr>
        <p:spPr>
          <a:xfrm>
            <a:off x="301752" y="1752600"/>
            <a:ext cx="8503920" cy="4495800"/>
          </a:xfrm>
        </p:spPr>
        <p:txBody>
          <a:bodyPr>
            <a:normAutofit fontScale="70000" lnSpcReduction="20000"/>
          </a:bodyPr>
          <a:lstStyle/>
          <a:p>
            <a:r>
              <a:rPr lang="en-US" b="1" dirty="0"/>
              <a:t>[any </a:t>
            </a:r>
            <a:r>
              <a:rPr lang="en-US" b="1" dirty="0" smtClean="0"/>
              <a:t>person </a:t>
            </a:r>
            <a:r>
              <a:rPr lang="en-US" b="1" dirty="0"/>
              <a:t>to] the deprivation of rights . . </a:t>
            </a:r>
            <a:r>
              <a:rPr lang="en-US" b="1" dirty="0" smtClean="0"/>
              <a:t>.“</a:t>
            </a:r>
          </a:p>
          <a:p>
            <a:endParaRPr lang="en-US" b="1" dirty="0" smtClean="0"/>
          </a:p>
          <a:p>
            <a:r>
              <a:rPr lang="en-US" dirty="0"/>
              <a:t>Section 1983 is </a:t>
            </a:r>
            <a:r>
              <a:rPr lang="en-US" i="1" dirty="0"/>
              <a:t>not</a:t>
            </a:r>
            <a:r>
              <a:rPr lang="en-US" dirty="0"/>
              <a:t> itself a source of substantive rights, it merely provides a method for the vindication of rights elsewhere conferred in the United States Constitution and </a:t>
            </a:r>
            <a:r>
              <a:rPr lang="en-US" dirty="0" smtClean="0"/>
              <a:t>Laws.</a:t>
            </a:r>
          </a:p>
          <a:p>
            <a:endParaRPr lang="en-US" dirty="0" smtClean="0"/>
          </a:p>
          <a:p>
            <a:r>
              <a:rPr lang="en-US" dirty="0"/>
              <a:t>Therefore, a plaintiff may prevail only if he can demonstrate that he was deprived of rights secured by the United States Constitution or federal statutes</a:t>
            </a:r>
            <a:r>
              <a:rPr lang="en-US" dirty="0" smtClean="0"/>
              <a:t>. </a:t>
            </a:r>
            <a:r>
              <a:rPr lang="en-US" i="1" dirty="0"/>
              <a:t>Chapman v. Houston Welfare Rights Org.</a:t>
            </a:r>
            <a:r>
              <a:rPr lang="en-US" dirty="0"/>
              <a:t>, </a:t>
            </a:r>
            <a:r>
              <a:rPr lang="en-US" i="1" dirty="0"/>
              <a:t>441 U.S. 600, 617 </a:t>
            </a:r>
            <a:r>
              <a:rPr lang="en-US" dirty="0"/>
              <a:t>(1979</a:t>
            </a:r>
            <a:r>
              <a:rPr lang="en-US" dirty="0" smtClean="0"/>
              <a:t>).</a:t>
            </a:r>
          </a:p>
          <a:p>
            <a:endParaRPr lang="en-US" dirty="0" smtClean="0"/>
          </a:p>
          <a:p>
            <a:r>
              <a:rPr lang="en-US" dirty="0" smtClean="0"/>
              <a:t>The 14</a:t>
            </a:r>
            <a:r>
              <a:rPr lang="en-US" baseline="30000" dirty="0" smtClean="0"/>
              <a:t>th</a:t>
            </a:r>
            <a:r>
              <a:rPr lang="en-US" dirty="0" smtClean="0"/>
              <a:t> Amendment’s Due Process Clause is the most commonly invoked substantive right.  </a:t>
            </a:r>
          </a:p>
          <a:p>
            <a:endParaRPr lang="en-US" dirty="0" smtClean="0"/>
          </a:p>
          <a:p>
            <a:r>
              <a:rPr lang="en-US" dirty="0" smtClean="0"/>
              <a:t>To state </a:t>
            </a:r>
            <a:r>
              <a:rPr lang="en-US" dirty="0"/>
              <a:t>a claim for a deprivation of Due Process, a plaintiff must show: (1) that he possessed a constitutionally protected property interest; and (2) that he was deprived of that interest without due process of law</a:t>
            </a:r>
            <a:r>
              <a:rPr lang="en-US" dirty="0" smtClean="0"/>
              <a:t>.</a:t>
            </a:r>
          </a:p>
          <a:p>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14</a:t>
            </a:r>
            <a:endParaRPr lang="en-US" dirty="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Elements of a Section 1983 Claim</a:t>
            </a:r>
            <a:endParaRPr lang="en-US" dirty="0">
              <a:solidFill>
                <a:srgbClr val="D16349"/>
              </a:solidFill>
            </a:endParaRPr>
          </a:p>
        </p:txBody>
      </p:sp>
      <p:sp>
        <p:nvSpPr>
          <p:cNvPr id="3" name="Content Placeholder 2"/>
          <p:cNvSpPr>
            <a:spLocks noGrp="1"/>
          </p:cNvSpPr>
          <p:nvPr>
            <p:ph sz="quarter" idx="1"/>
          </p:nvPr>
        </p:nvSpPr>
        <p:spPr>
          <a:xfrm>
            <a:off x="301752" y="1676400"/>
            <a:ext cx="8503920" cy="4422648"/>
          </a:xfrm>
        </p:spPr>
        <p:txBody>
          <a:bodyPr>
            <a:normAutofit/>
          </a:bodyPr>
          <a:lstStyle/>
          <a:p>
            <a:r>
              <a:rPr lang="en-US" b="1" dirty="0" smtClean="0"/>
              <a:t>“shall </a:t>
            </a:r>
            <a:r>
              <a:rPr lang="en-US" b="1" dirty="0"/>
              <a:t>be liable . . . in an action at law, Suit in equity, or other proper proceeding for redress . . </a:t>
            </a:r>
            <a:r>
              <a:rPr lang="en-US" b="1" dirty="0" smtClean="0"/>
              <a:t>.”</a:t>
            </a:r>
          </a:p>
          <a:p>
            <a:endParaRPr lang="en-US" b="1" dirty="0" smtClean="0"/>
          </a:p>
          <a:p>
            <a:r>
              <a:rPr lang="en-US" dirty="0"/>
              <a:t>There is no requirement that the plaintiff sue in federal court because state courts have concurrent </a:t>
            </a:r>
            <a:r>
              <a:rPr lang="en-US" dirty="0" smtClean="0"/>
              <a:t>jurisdiction</a:t>
            </a:r>
            <a:r>
              <a:rPr lang="en-US" dirty="0"/>
              <a:t>.</a:t>
            </a:r>
            <a:r>
              <a:rPr lang="en-US" dirty="0" smtClean="0"/>
              <a:t> Usually, exhaustion </a:t>
            </a:r>
            <a:r>
              <a:rPr lang="en-US" dirty="0"/>
              <a:t>of administrative and judicial state remedies is not a prerequisite to a section 1983 action</a:t>
            </a:r>
            <a:r>
              <a:rPr lang="en-US" dirty="0" smtClean="0"/>
              <a:t>.</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15</a:t>
            </a:r>
            <a:endParaRPr lang="en-US" dirty="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dirty="0" smtClean="0">
                <a:solidFill>
                  <a:srgbClr val="D16349"/>
                </a:solidFill>
              </a:rPr>
              <a:t>Absolute and Qualified Immunity Defense</a:t>
            </a:r>
            <a:endParaRPr lang="en-US" dirty="0">
              <a:solidFill>
                <a:srgbClr val="D16349"/>
              </a:solidFill>
            </a:endParaRPr>
          </a:p>
        </p:txBody>
      </p:sp>
      <p:sp>
        <p:nvSpPr>
          <p:cNvPr id="3" name="Content Placeholder 2"/>
          <p:cNvSpPr>
            <a:spLocks noGrp="1"/>
          </p:cNvSpPr>
          <p:nvPr>
            <p:ph sz="quarter" idx="1"/>
          </p:nvPr>
        </p:nvSpPr>
        <p:spPr>
          <a:xfrm>
            <a:off x="301752" y="1676400"/>
            <a:ext cx="8503920" cy="4422648"/>
          </a:xfrm>
        </p:spPr>
        <p:txBody>
          <a:bodyPr>
            <a:normAutofit fontScale="77500" lnSpcReduction="20000"/>
          </a:bodyPr>
          <a:lstStyle/>
          <a:p>
            <a:r>
              <a:rPr lang="en-US" dirty="0"/>
              <a:t>States and state agencies are entitled to Eleventh Amendment immunity in federal </a:t>
            </a:r>
            <a:r>
              <a:rPr lang="en-US" dirty="0" smtClean="0"/>
              <a:t>court. </a:t>
            </a:r>
            <a:r>
              <a:rPr lang="en-US" i="1" dirty="0"/>
              <a:t>Edelman v. Jordan</a:t>
            </a:r>
            <a:r>
              <a:rPr lang="en-US" dirty="0"/>
              <a:t>, </a:t>
            </a:r>
            <a:r>
              <a:rPr lang="en-US" i="1" dirty="0"/>
              <a:t>415 U.S. 651 </a:t>
            </a:r>
            <a:r>
              <a:rPr lang="en-US" dirty="0"/>
              <a:t>(1974). </a:t>
            </a:r>
            <a:endParaRPr lang="en-US" dirty="0" smtClean="0"/>
          </a:p>
          <a:p>
            <a:endParaRPr lang="en-US" dirty="0" smtClean="0"/>
          </a:p>
          <a:p>
            <a:r>
              <a:rPr lang="en-US" dirty="0" smtClean="0"/>
              <a:t>State and regional legislators are absolutely immune, as long as they are engaged in traditional legislative functions. Local legislators, such as city council members and county commissioners, have been guaranteed absolute immunity since </a:t>
            </a:r>
            <a:r>
              <a:rPr lang="en-US" i="1" dirty="0" err="1" smtClean="0"/>
              <a:t>Bogan</a:t>
            </a:r>
            <a:r>
              <a:rPr lang="en-US" i="1" dirty="0" smtClean="0"/>
              <a:t> v. Scott-Harris, 523 U.S. 44, 118 S. Ct. 966</a:t>
            </a:r>
            <a:r>
              <a:rPr lang="en-US" dirty="0" smtClean="0"/>
              <a:t> (1998). </a:t>
            </a:r>
          </a:p>
          <a:p>
            <a:endParaRPr lang="en-US" dirty="0" smtClean="0"/>
          </a:p>
          <a:p>
            <a:r>
              <a:rPr lang="en-US" dirty="0" smtClean="0"/>
              <a:t>Individual </a:t>
            </a:r>
            <a:r>
              <a:rPr lang="en-US" dirty="0"/>
              <a:t>capacity defendants are protected by qualified </a:t>
            </a:r>
            <a:r>
              <a:rPr lang="en-US" dirty="0" smtClean="0"/>
              <a:t>immunity.</a:t>
            </a:r>
          </a:p>
          <a:p>
            <a:endParaRPr lang="en-US" dirty="0" smtClean="0"/>
          </a:p>
          <a:p>
            <a:r>
              <a:rPr lang="en-US" dirty="0" smtClean="0"/>
              <a:t>Government officials are entitled </a:t>
            </a:r>
            <a:r>
              <a:rPr lang="en-US" dirty="0"/>
              <a:t>to qualified immunity unless </a:t>
            </a:r>
            <a:r>
              <a:rPr lang="en-US" dirty="0" smtClean="0"/>
              <a:t>their "act </a:t>
            </a:r>
            <a:r>
              <a:rPr lang="en-US" dirty="0"/>
              <a:t>is so obviously wrong, in the light of preexisting law, that only a plainly incompetent officer or one who was knowingly violating the law would have done such a </a:t>
            </a:r>
            <a:r>
              <a:rPr lang="en-US" dirty="0" smtClean="0"/>
              <a:t>thing.”</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16</a:t>
            </a:r>
            <a:endParaRPr lang="en-US" dirty="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dirty="0" smtClean="0">
                <a:solidFill>
                  <a:srgbClr val="D16349"/>
                </a:solidFill>
              </a:rPr>
              <a:t>Absolute and Qualified Immunity Defen</a:t>
            </a:r>
            <a:r>
              <a:rPr lang="en-US" dirty="0" smtClean="0"/>
              <a:t>se</a:t>
            </a:r>
            <a:endParaRPr lang="en-US" dirty="0"/>
          </a:p>
        </p:txBody>
      </p:sp>
      <p:sp>
        <p:nvSpPr>
          <p:cNvPr id="3" name="Content Placeholder 2"/>
          <p:cNvSpPr>
            <a:spLocks noGrp="1"/>
          </p:cNvSpPr>
          <p:nvPr>
            <p:ph sz="quarter" idx="1"/>
          </p:nvPr>
        </p:nvSpPr>
        <p:spPr>
          <a:xfrm>
            <a:off x="301752" y="1752600"/>
            <a:ext cx="8503920" cy="4346448"/>
          </a:xfrm>
        </p:spPr>
        <p:txBody>
          <a:bodyPr>
            <a:normAutofit lnSpcReduction="10000"/>
          </a:bodyPr>
          <a:lstStyle/>
          <a:p>
            <a:r>
              <a:rPr lang="en-US" dirty="0"/>
              <a:t>An individual defendant in federal </a:t>
            </a:r>
            <a:r>
              <a:rPr lang="en-US" dirty="0" smtClean="0"/>
              <a:t>court</a:t>
            </a:r>
            <a:r>
              <a:rPr lang="en-US" baseline="30000" dirty="0"/>
              <a:t> </a:t>
            </a:r>
            <a:r>
              <a:rPr lang="en-US" dirty="0" smtClean="0"/>
              <a:t>may </a:t>
            </a:r>
            <a:r>
              <a:rPr lang="en-US" dirty="0"/>
              <a:t>immediately appeal a denial of qualified </a:t>
            </a:r>
            <a:r>
              <a:rPr lang="en-US" dirty="0" smtClean="0"/>
              <a:t>immunity,</a:t>
            </a:r>
            <a:r>
              <a:rPr lang="en-US" baseline="30000" dirty="0"/>
              <a:t> </a:t>
            </a:r>
            <a:r>
              <a:rPr lang="en-US" dirty="0" smtClean="0"/>
              <a:t>even </a:t>
            </a:r>
            <a:r>
              <a:rPr lang="en-US" dirty="0"/>
              <a:t>if a prior appeal of the denial of qualified immunity was unsuccessful, and even if other claims remain for </a:t>
            </a:r>
            <a:r>
              <a:rPr lang="en-US" dirty="0" smtClean="0"/>
              <a:t>trial.</a:t>
            </a:r>
          </a:p>
          <a:p>
            <a:endParaRPr lang="en-US" dirty="0" smtClean="0"/>
          </a:p>
          <a:p>
            <a:r>
              <a:rPr lang="en-US" dirty="0"/>
              <a:t>Private individuals who perform state functions</a:t>
            </a:r>
            <a:r>
              <a:rPr lang="en-US" dirty="0" smtClean="0"/>
              <a:t>, </a:t>
            </a:r>
            <a:r>
              <a:rPr lang="en-US" dirty="0"/>
              <a:t>and private corporations who contract with the </a:t>
            </a:r>
            <a:r>
              <a:rPr lang="en-US" dirty="0" smtClean="0"/>
              <a:t>government </a:t>
            </a:r>
            <a:r>
              <a:rPr lang="en-US" dirty="0"/>
              <a:t>may not be entitled to qualified immunity.  </a:t>
            </a:r>
            <a:endParaRPr lang="en-US" dirty="0" smtClean="0"/>
          </a:p>
        </p:txBody>
      </p:sp>
      <p:sp>
        <p:nvSpPr>
          <p:cNvPr id="5" name="Slide Number Placeholder 4"/>
          <p:cNvSpPr>
            <a:spLocks noGrp="1"/>
          </p:cNvSpPr>
          <p:nvPr>
            <p:ph type="sldNum" sz="quarter" idx="12"/>
          </p:nvPr>
        </p:nvSpPr>
        <p:spPr/>
        <p:txBody>
          <a:bodyPr/>
          <a:lstStyle/>
          <a:p>
            <a:r>
              <a:rPr lang="en-US" dirty="0" smtClean="0">
                <a:solidFill>
                  <a:srgbClr val="FFFFFF"/>
                </a:solidFill>
              </a:rPr>
              <a:t>17</a:t>
            </a:r>
            <a:endParaRPr lang="en-US" dirty="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dirty="0" smtClean="0">
                <a:solidFill>
                  <a:srgbClr val="D16349"/>
                </a:solidFill>
              </a:rPr>
              <a:t>Absolute and Qualified Immunity Defense</a:t>
            </a:r>
            <a:endParaRPr lang="en-US" dirty="0">
              <a:solidFill>
                <a:srgbClr val="D16349"/>
              </a:solidFill>
            </a:endParaRPr>
          </a:p>
        </p:txBody>
      </p:sp>
      <p:sp>
        <p:nvSpPr>
          <p:cNvPr id="3" name="Content Placeholder 2"/>
          <p:cNvSpPr>
            <a:spLocks noGrp="1"/>
          </p:cNvSpPr>
          <p:nvPr>
            <p:ph sz="quarter" idx="1"/>
          </p:nvPr>
        </p:nvSpPr>
        <p:spPr>
          <a:xfrm>
            <a:off x="301752" y="1676400"/>
            <a:ext cx="8503920" cy="4572000"/>
          </a:xfrm>
        </p:spPr>
        <p:txBody>
          <a:bodyPr>
            <a:normAutofit fontScale="77500" lnSpcReduction="20000"/>
          </a:bodyPr>
          <a:lstStyle/>
          <a:p>
            <a:r>
              <a:rPr lang="en-US" dirty="0" smtClean="0"/>
              <a:t>The Supreme Court has also recognized a qualified immunity defense to section 1983 actions in certain circumstances. </a:t>
            </a:r>
          </a:p>
          <a:p>
            <a:endParaRPr lang="en-US" dirty="0" smtClean="0"/>
          </a:p>
          <a:p>
            <a:r>
              <a:rPr lang="en-US" dirty="0" smtClean="0"/>
              <a:t>Most state and local officials and employees, who do not enjoy absolute immunity, are entitled to qualified immunity. Thus, a prosecuting attorney who enjoys absolute immunity in performing her prosecutorial functions may also enjoy a qualified immunity in hiring and firing subordinates. </a:t>
            </a:r>
          </a:p>
          <a:p>
            <a:endParaRPr lang="en-US" dirty="0" smtClean="0"/>
          </a:p>
          <a:p>
            <a:r>
              <a:rPr lang="en-US" dirty="0" smtClean="0"/>
              <a:t>The Supreme Court has held that school board members, state mental institution administrators, law enforcement officers, prison officials, and state and local executives have qualified immunity.</a:t>
            </a:r>
          </a:p>
          <a:p>
            <a:endParaRPr lang="en-US" dirty="0" smtClean="0"/>
          </a:p>
          <a:p>
            <a:r>
              <a:rPr lang="en-US" dirty="0" smtClean="0"/>
              <a:t>While prison guards employed by the government (local, state, or federal) are covered under qualified immunity, guards who work in for-profit prison management companies are not.</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18</a:t>
            </a:r>
            <a:endParaRPr lang="en-US" dirty="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Burden of Proof</a:t>
            </a:r>
            <a:endParaRPr lang="en-US" dirty="0">
              <a:solidFill>
                <a:srgbClr val="D16349"/>
              </a:solidFill>
            </a:endParaRPr>
          </a:p>
        </p:txBody>
      </p:sp>
      <p:sp>
        <p:nvSpPr>
          <p:cNvPr id="3" name="Content Placeholder 2"/>
          <p:cNvSpPr>
            <a:spLocks noGrp="1"/>
          </p:cNvSpPr>
          <p:nvPr>
            <p:ph sz="quarter" idx="1"/>
          </p:nvPr>
        </p:nvSpPr>
        <p:spPr>
          <a:xfrm>
            <a:off x="301752" y="1752600"/>
            <a:ext cx="8503920" cy="4346448"/>
          </a:xfrm>
        </p:spPr>
        <p:txBody>
          <a:bodyPr>
            <a:normAutofit fontScale="85000" lnSpcReduction="20000"/>
          </a:bodyPr>
          <a:lstStyle/>
          <a:p>
            <a:r>
              <a:rPr lang="en-US" dirty="0" smtClean="0"/>
              <a:t>The Plaintiff bears the burden of proof on all elements of a Section 1983 claim. </a:t>
            </a:r>
            <a:r>
              <a:rPr lang="en-US" i="1" dirty="0" err="1" smtClean="0"/>
              <a:t>Groman</a:t>
            </a:r>
            <a:r>
              <a:rPr lang="en-US" i="1" dirty="0" smtClean="0"/>
              <a:t> v. Township of Manalapan, 47 F.3d 628, 638</a:t>
            </a:r>
            <a:r>
              <a:rPr lang="en-US" dirty="0" smtClean="0"/>
              <a:t> (3d Cir. 1995).</a:t>
            </a:r>
          </a:p>
          <a:p>
            <a:pPr marL="0" indent="0">
              <a:buNone/>
            </a:pPr>
            <a:endParaRPr lang="en-US" dirty="0" smtClean="0"/>
          </a:p>
          <a:p>
            <a:r>
              <a:rPr lang="en-US" dirty="0" smtClean="0"/>
              <a:t>Although the defendant has the burden of pleading the defense of qualified immunity, </a:t>
            </a:r>
            <a:r>
              <a:rPr lang="en-US" i="1" dirty="0" smtClean="0"/>
              <a:t>Gomez v. Toledo, 446 U.S. 635, 640 </a:t>
            </a:r>
            <a:r>
              <a:rPr lang="en-US" dirty="0" smtClean="0"/>
              <a:t>(1980</a:t>
            </a:r>
            <a:r>
              <a:rPr lang="en-US" i="1" dirty="0" smtClean="0"/>
              <a:t>),</a:t>
            </a:r>
            <a:r>
              <a:rPr lang="en-US" dirty="0" smtClean="0"/>
              <a:t> the Supreme Court has not definitively established who bears the burden of proof with respect to that defense.</a:t>
            </a:r>
          </a:p>
          <a:p>
            <a:endParaRPr lang="en-US" dirty="0" smtClean="0"/>
          </a:p>
          <a:p>
            <a:r>
              <a:rPr lang="en-US" dirty="0" smtClean="0"/>
              <a:t>The Third Circuit has stated that the defendant bears the burden of proof on qualified immunity. See, e.g</a:t>
            </a:r>
            <a:r>
              <a:rPr lang="en-US" i="1" dirty="0" smtClean="0"/>
              <a:t>., Burns v. PA Dep’t of Corrections, 642 F.3d 163, 176 </a:t>
            </a:r>
            <a:r>
              <a:rPr lang="en-US" dirty="0" smtClean="0"/>
              <a:t>(3d Cir. 2011).</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19</a:t>
            </a:r>
            <a:endParaRPr lang="en-US"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chemeClr val="accent1"/>
                </a:solidFill>
              </a:rPr>
              <a:t>42 U.S.C. Section 1983</a:t>
            </a:r>
            <a:endParaRPr lang="en-US" dirty="0">
              <a:solidFill>
                <a:schemeClr val="accent1"/>
              </a:solidFill>
            </a:endParaRPr>
          </a:p>
        </p:txBody>
      </p:sp>
      <p:sp>
        <p:nvSpPr>
          <p:cNvPr id="3" name="Content Placeholder 2"/>
          <p:cNvSpPr>
            <a:spLocks noGrp="1"/>
          </p:cNvSpPr>
          <p:nvPr>
            <p:ph sz="quarter" idx="1"/>
          </p:nvPr>
        </p:nvSpPr>
        <p:spPr>
          <a:xfrm>
            <a:off x="301752" y="1752600"/>
            <a:ext cx="8503920" cy="4346448"/>
          </a:xfrm>
        </p:spPr>
        <p:txBody>
          <a:bodyPr>
            <a:normAutofit lnSpcReduction="10000"/>
          </a:bodyPr>
          <a:lstStyle/>
          <a:p>
            <a:pPr fontAlgn="t"/>
            <a:r>
              <a:rPr lang="en-US" dirty="0" smtClean="0"/>
              <a:t>Section </a:t>
            </a:r>
            <a:r>
              <a:rPr lang="en-US" dirty="0"/>
              <a:t>1983 of 42 U.S.C. states as follows</a:t>
            </a:r>
            <a:r>
              <a:rPr lang="en-US" dirty="0" smtClean="0"/>
              <a:t>:</a:t>
            </a:r>
            <a:endParaRPr lang="en-US" dirty="0"/>
          </a:p>
          <a:p>
            <a:pPr marL="0" indent="0" fontAlgn="t">
              <a:buNone/>
            </a:pPr>
            <a:r>
              <a:rPr lang="en-US" dirty="0" smtClean="0"/>
              <a:t>	</a:t>
            </a:r>
            <a:r>
              <a:rPr lang="en-US" dirty="0" smtClean="0"/>
              <a:t>“Every </a:t>
            </a:r>
            <a:r>
              <a:rPr lang="en-US" dirty="0"/>
              <a:t>person who, under color of any statute, </a:t>
            </a:r>
            <a:r>
              <a:rPr lang="en-US" dirty="0" smtClean="0"/>
              <a:t>	ordinance</a:t>
            </a:r>
            <a:r>
              <a:rPr lang="en-US" dirty="0"/>
              <a:t>, regulation, custom, or usage, of any </a:t>
            </a:r>
            <a:r>
              <a:rPr lang="en-US" dirty="0" smtClean="0"/>
              <a:t>	State </a:t>
            </a:r>
            <a:r>
              <a:rPr lang="en-US" dirty="0"/>
              <a:t>or Territory or the District of Columbia, </a:t>
            </a:r>
            <a:r>
              <a:rPr lang="en-US" dirty="0" smtClean="0"/>
              <a:t>	subjects</a:t>
            </a:r>
            <a:r>
              <a:rPr lang="en-US" dirty="0"/>
              <a:t>, or causes to be subjected, any citizen of </a:t>
            </a:r>
            <a:r>
              <a:rPr lang="en-US" dirty="0" smtClean="0"/>
              <a:t>	the </a:t>
            </a:r>
            <a:r>
              <a:rPr lang="en-US" dirty="0"/>
              <a:t>United States or other person within the </a:t>
            </a:r>
            <a:r>
              <a:rPr lang="en-US" dirty="0" smtClean="0"/>
              <a:t>	jurisdiction </a:t>
            </a:r>
            <a:r>
              <a:rPr lang="en-US" dirty="0"/>
              <a:t>thereof to the deprivation of any </a:t>
            </a:r>
            <a:r>
              <a:rPr lang="en-US" dirty="0" smtClean="0"/>
              <a:t>		rights</a:t>
            </a:r>
            <a:r>
              <a:rPr lang="en-US" dirty="0"/>
              <a:t>, privileges, or immunities secured by the </a:t>
            </a:r>
            <a:r>
              <a:rPr lang="en-US" dirty="0" smtClean="0"/>
              <a:t>	Constitution </a:t>
            </a:r>
            <a:r>
              <a:rPr lang="en-US" dirty="0"/>
              <a:t>and laws, shall be liable to the party </a:t>
            </a:r>
            <a:r>
              <a:rPr lang="en-US" dirty="0" smtClean="0"/>
              <a:t>	injured </a:t>
            </a:r>
            <a:r>
              <a:rPr lang="en-US" dirty="0"/>
              <a:t>in an action at law, </a:t>
            </a:r>
            <a:r>
              <a:rPr lang="en-US" dirty="0" smtClean="0"/>
              <a:t>Suit </a:t>
            </a:r>
            <a:r>
              <a:rPr lang="en-US" dirty="0"/>
              <a:t>in equity, or </a:t>
            </a:r>
            <a:r>
              <a:rPr lang="en-US" dirty="0" smtClean="0"/>
              <a:t>	other </a:t>
            </a:r>
            <a:r>
              <a:rPr lang="en-US" dirty="0"/>
              <a:t>proper proceeding for </a:t>
            </a:r>
            <a:r>
              <a:rPr lang="en-US" dirty="0" smtClean="0"/>
              <a:t>redress…”</a:t>
            </a:r>
            <a:endParaRPr lang="en-US" dirty="0"/>
          </a:p>
          <a:p>
            <a:pPr marL="0" indent="0" fontAlgn="t">
              <a:buNone/>
            </a:pPr>
            <a:endParaRPr lang="en-US" dirty="0"/>
          </a:p>
          <a:p>
            <a:endParaRPr lang="en-US" dirty="0"/>
          </a:p>
        </p:txBody>
      </p:sp>
      <p:sp>
        <p:nvSpPr>
          <p:cNvPr id="5" name="Slide Number Placeholder 4"/>
          <p:cNvSpPr>
            <a:spLocks noGrp="1"/>
          </p:cNvSpPr>
          <p:nvPr>
            <p:ph type="sldNum" sz="quarter" idx="12"/>
          </p:nvPr>
        </p:nvSpPr>
        <p:spPr/>
        <p:txBody>
          <a:bodyPr/>
          <a:lstStyle/>
          <a:p>
            <a:r>
              <a:rPr lang="en-US" dirty="0">
                <a:solidFill>
                  <a:schemeClr val="bg1"/>
                </a:solidFill>
              </a:rPr>
              <a:t>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Remedies</a:t>
            </a:r>
            <a:endParaRPr lang="en-US" dirty="0">
              <a:solidFill>
                <a:srgbClr val="D16349"/>
              </a:solidFill>
            </a:endParaRPr>
          </a:p>
        </p:txBody>
      </p:sp>
      <p:sp>
        <p:nvSpPr>
          <p:cNvPr id="3" name="Content Placeholder 2"/>
          <p:cNvSpPr>
            <a:spLocks noGrp="1"/>
          </p:cNvSpPr>
          <p:nvPr>
            <p:ph sz="quarter" idx="1"/>
          </p:nvPr>
        </p:nvSpPr>
        <p:spPr>
          <a:xfrm>
            <a:off x="301752" y="1676400"/>
            <a:ext cx="8503920" cy="4422648"/>
          </a:xfrm>
        </p:spPr>
        <p:txBody>
          <a:bodyPr>
            <a:normAutofit fontScale="70000" lnSpcReduction="20000"/>
          </a:bodyPr>
          <a:lstStyle/>
          <a:p>
            <a:r>
              <a:rPr lang="en-US" dirty="0" smtClean="0"/>
              <a:t>The Supreme Court has held that section 1983 creates "a species of tort liability" </a:t>
            </a:r>
            <a:r>
              <a:rPr lang="en-US" i="1" dirty="0" err="1" smtClean="0"/>
              <a:t>Imbler</a:t>
            </a:r>
            <a:r>
              <a:rPr lang="en-US" i="1" dirty="0" smtClean="0"/>
              <a:t> v. </a:t>
            </a:r>
            <a:r>
              <a:rPr lang="en-US" i="1" dirty="0" err="1" smtClean="0"/>
              <a:t>Pachtman</a:t>
            </a:r>
            <a:r>
              <a:rPr lang="en-US" i="1" dirty="0" smtClean="0"/>
              <a:t>,</a:t>
            </a:r>
            <a:r>
              <a:rPr lang="en-US" dirty="0" smtClean="0"/>
              <a:t> </a:t>
            </a:r>
            <a:r>
              <a:rPr lang="en-US" i="1" dirty="0" smtClean="0"/>
              <a:t>424 U.S. 409 </a:t>
            </a:r>
            <a:r>
              <a:rPr lang="en-US" dirty="0" smtClean="0"/>
              <a:t>(1976).</a:t>
            </a:r>
          </a:p>
          <a:p>
            <a:endParaRPr lang="en-US" dirty="0" smtClean="0"/>
          </a:p>
          <a:p>
            <a:r>
              <a:rPr lang="en-US" dirty="0" smtClean="0"/>
              <a:t>A section 1983 plaintiff is also required to prove that a federal right was violated and, similar to tort law, that the alleged violation was a proximate or legal cause of the damages that the plaintiff suffered. </a:t>
            </a:r>
            <a:r>
              <a:rPr lang="en-US" i="1" dirty="0" smtClean="0"/>
              <a:t>Arnold v. IBM Corp.</a:t>
            </a:r>
            <a:r>
              <a:rPr lang="en-US" dirty="0" smtClean="0"/>
              <a:t>, </a:t>
            </a:r>
            <a:r>
              <a:rPr lang="en-US" i="1" dirty="0" smtClean="0"/>
              <a:t>637 F.2d 1350 </a:t>
            </a:r>
            <a:r>
              <a:rPr lang="en-US" dirty="0" smtClean="0"/>
              <a:t>(9</a:t>
            </a:r>
            <a:r>
              <a:rPr lang="en-US" baseline="30000" dirty="0" smtClean="0"/>
              <a:t>th</a:t>
            </a:r>
            <a:r>
              <a:rPr lang="en-US" dirty="0" smtClean="0"/>
              <a:t> Cir. 1981). </a:t>
            </a:r>
          </a:p>
          <a:p>
            <a:endParaRPr lang="en-US" dirty="0" smtClean="0"/>
          </a:p>
          <a:p>
            <a:r>
              <a:rPr lang="en-US" dirty="0" smtClean="0"/>
              <a:t>Punitive damages are available under section 1983. </a:t>
            </a:r>
            <a:r>
              <a:rPr lang="en-US" i="1" dirty="0" smtClean="0"/>
              <a:t>Smith v. Wade,</a:t>
            </a:r>
            <a:r>
              <a:rPr lang="en-US" dirty="0" smtClean="0"/>
              <a:t> </a:t>
            </a:r>
            <a:r>
              <a:rPr lang="en-US" i="1" dirty="0" smtClean="0"/>
              <a:t>461 U.S. 30, 103 S. Ct. 1625</a:t>
            </a:r>
            <a:r>
              <a:rPr lang="en-US" dirty="0" smtClean="0"/>
              <a:t> (1983).</a:t>
            </a:r>
          </a:p>
          <a:p>
            <a:endParaRPr lang="en-US" dirty="0" smtClean="0"/>
          </a:p>
          <a:p>
            <a:r>
              <a:rPr lang="en-US" dirty="0" smtClean="0"/>
              <a:t>A plaintiff is entitled to punitive damages if the jury finds that the defendant's conduct was reckless or callously indifferent to the federally protected rights of others or if the defendant was motivated by an evil intent. The jury has the duty to assess the amount of punitive damages. Because the purpose of punitive damages is to punish the wrongdoer, such damages may be awarded even if the plaintiff cannot show actual damages.</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20</a:t>
            </a:r>
            <a:endParaRPr lang="en-US" dirty="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D16349"/>
                </a:solidFill>
              </a:rPr>
              <a:t>Section 1983 Liability for</a:t>
            </a:r>
            <a:br>
              <a:rPr lang="en-US" sz="2400" dirty="0" smtClean="0">
                <a:solidFill>
                  <a:srgbClr val="D16349"/>
                </a:solidFill>
              </a:rPr>
            </a:br>
            <a:r>
              <a:rPr lang="en-US" sz="2400" dirty="0" smtClean="0">
                <a:solidFill>
                  <a:srgbClr val="D16349"/>
                </a:solidFill>
              </a:rPr>
              <a:t> Failure to Train or Supervise</a:t>
            </a:r>
            <a:endParaRPr lang="en-US" sz="2400" dirty="0">
              <a:solidFill>
                <a:srgbClr val="D16349"/>
              </a:solidFill>
            </a:endParaRPr>
          </a:p>
        </p:txBody>
      </p:sp>
      <p:sp>
        <p:nvSpPr>
          <p:cNvPr id="3" name="Content Placeholder 2"/>
          <p:cNvSpPr>
            <a:spLocks noGrp="1"/>
          </p:cNvSpPr>
          <p:nvPr>
            <p:ph sz="quarter" idx="1"/>
          </p:nvPr>
        </p:nvSpPr>
        <p:spPr>
          <a:xfrm>
            <a:off x="301752" y="1752600"/>
            <a:ext cx="8503920" cy="4346448"/>
          </a:xfrm>
        </p:spPr>
        <p:txBody>
          <a:bodyPr/>
          <a:lstStyle/>
          <a:p>
            <a:r>
              <a:rPr lang="en-US" dirty="0" smtClean="0"/>
              <a:t>Section 1983 provides a remedy for violation federally protected rights by government and its employees.</a:t>
            </a:r>
          </a:p>
          <a:p>
            <a:endParaRPr lang="en-US" dirty="0" smtClean="0"/>
          </a:p>
          <a:p>
            <a:r>
              <a:rPr lang="en-US" dirty="0" smtClean="0"/>
              <a:t>Civil litigants were still precluded from suing governmental entities themselves until 1978 when the Supreme Court decided </a:t>
            </a:r>
            <a:r>
              <a:rPr lang="en-US" i="1" dirty="0" err="1" smtClean="0"/>
              <a:t>Monell</a:t>
            </a:r>
            <a:r>
              <a:rPr lang="en-US" i="1" dirty="0" smtClean="0"/>
              <a:t> v. New York Department of Social Services, 436 U.S. 658 </a:t>
            </a:r>
            <a:r>
              <a:rPr lang="en-US" dirty="0" smtClean="0"/>
              <a:t>(1978).</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21</a:t>
            </a:r>
            <a:endParaRPr lang="en-US" dirty="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a:bodyPr>
          <a:lstStyle/>
          <a:p>
            <a:r>
              <a:rPr lang="en-US" sz="2800" u="sng" dirty="0" err="1" smtClean="0">
                <a:solidFill>
                  <a:srgbClr val="D16349"/>
                </a:solidFill>
              </a:rPr>
              <a:t>Monell</a:t>
            </a:r>
            <a:r>
              <a:rPr lang="en-US" sz="2800" u="sng" dirty="0" smtClean="0">
                <a:solidFill>
                  <a:srgbClr val="D16349"/>
                </a:solidFill>
              </a:rPr>
              <a:t> v. New York Department of Social Services</a:t>
            </a:r>
            <a:endParaRPr lang="en-US" sz="2800" u="sng" dirty="0">
              <a:solidFill>
                <a:srgbClr val="D16349"/>
              </a:solidFill>
            </a:endParaRPr>
          </a:p>
        </p:txBody>
      </p:sp>
      <p:sp>
        <p:nvSpPr>
          <p:cNvPr id="3" name="Content Placeholder 2"/>
          <p:cNvSpPr>
            <a:spLocks noGrp="1"/>
          </p:cNvSpPr>
          <p:nvPr>
            <p:ph sz="quarter" idx="1"/>
          </p:nvPr>
        </p:nvSpPr>
        <p:spPr>
          <a:xfrm>
            <a:off x="301752" y="1981200"/>
            <a:ext cx="8503920" cy="4117848"/>
          </a:xfrm>
        </p:spPr>
        <p:txBody>
          <a:bodyPr/>
          <a:lstStyle/>
          <a:p>
            <a:r>
              <a:rPr lang="en-US" dirty="0" smtClean="0"/>
              <a:t>In </a:t>
            </a:r>
            <a:r>
              <a:rPr lang="en-US" i="1" dirty="0" err="1" smtClean="0"/>
              <a:t>Monell</a:t>
            </a:r>
            <a:r>
              <a:rPr lang="en-US" dirty="0" smtClean="0"/>
              <a:t>, the Supreme Court held that governments could be persons under the language of Section 1983, but that such liability could not be based on respondent superior basis.</a:t>
            </a:r>
          </a:p>
          <a:p>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22</a:t>
            </a:r>
            <a:endParaRPr lang="en-US" dirty="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u="sng" dirty="0" smtClean="0">
                <a:solidFill>
                  <a:srgbClr val="D16349"/>
                </a:solidFill>
              </a:rPr>
              <a:t>City of Canton v. Harris</a:t>
            </a:r>
            <a:endParaRPr lang="en-US" dirty="0">
              <a:solidFill>
                <a:srgbClr val="D16349"/>
              </a:solidFill>
            </a:endParaRPr>
          </a:p>
        </p:txBody>
      </p:sp>
      <p:sp>
        <p:nvSpPr>
          <p:cNvPr id="3" name="Content Placeholder 2"/>
          <p:cNvSpPr>
            <a:spLocks noGrp="1"/>
          </p:cNvSpPr>
          <p:nvPr>
            <p:ph sz="quarter" idx="1"/>
          </p:nvPr>
        </p:nvSpPr>
        <p:spPr>
          <a:xfrm>
            <a:off x="301752" y="1752600"/>
            <a:ext cx="8503920" cy="4346448"/>
          </a:xfrm>
        </p:spPr>
        <p:txBody>
          <a:bodyPr>
            <a:normAutofit fontScale="92500" lnSpcReduction="20000"/>
          </a:bodyPr>
          <a:lstStyle/>
          <a:p>
            <a:pPr>
              <a:buFont typeface="Arial" charset="0"/>
              <a:buChar char="•"/>
            </a:pPr>
            <a:r>
              <a:rPr lang="en-US" dirty="0" smtClean="0"/>
              <a:t>One of Harris’s theories of liability was that the City of Canton had failed to adequately train its officers about providing medical assistance beyond emergency first aid treatment.  </a:t>
            </a:r>
          </a:p>
          <a:p>
            <a:pPr>
              <a:buFont typeface="Arial" charset="0"/>
              <a:buChar char="•"/>
            </a:pPr>
            <a:endParaRPr lang="en-US" dirty="0" smtClean="0"/>
          </a:p>
          <a:p>
            <a:pPr>
              <a:buFont typeface="Arial" charset="0"/>
              <a:buChar char="•"/>
            </a:pPr>
            <a:r>
              <a:rPr lang="en-US" dirty="0" smtClean="0"/>
              <a:t>The Circuit Court had held that government could be liable for a failure to train when it acted “recklessly, intentionally or with gross negligence.”</a:t>
            </a:r>
          </a:p>
          <a:p>
            <a:pPr>
              <a:buFont typeface="Arial" charset="0"/>
              <a:buChar char="•"/>
            </a:pPr>
            <a:endParaRPr lang="en-US" dirty="0" smtClean="0"/>
          </a:p>
          <a:p>
            <a:pPr>
              <a:buFont typeface="Arial" charset="0"/>
              <a:buChar char="•"/>
            </a:pPr>
            <a:r>
              <a:rPr lang="en-US" dirty="0" smtClean="0"/>
              <a:t>The Supreme Court granted cert. to consider the applicable standard for providing liability based on a failure to train theory.</a:t>
            </a:r>
          </a:p>
        </p:txBody>
      </p:sp>
      <p:sp>
        <p:nvSpPr>
          <p:cNvPr id="5" name="Slide Number Placeholder 4"/>
          <p:cNvSpPr>
            <a:spLocks noGrp="1"/>
          </p:cNvSpPr>
          <p:nvPr>
            <p:ph type="sldNum" sz="quarter" idx="12"/>
          </p:nvPr>
        </p:nvSpPr>
        <p:spPr/>
        <p:txBody>
          <a:bodyPr/>
          <a:lstStyle/>
          <a:p>
            <a:r>
              <a:rPr lang="en-US" dirty="0" smtClean="0">
                <a:solidFill>
                  <a:srgbClr val="FFFFFF"/>
                </a:solidFill>
              </a:rPr>
              <a:t>23</a:t>
            </a:r>
            <a:endParaRPr lang="en-US" dirty="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u="sng" dirty="0" smtClean="0">
                <a:solidFill>
                  <a:srgbClr val="D16349"/>
                </a:solidFill>
              </a:rPr>
              <a:t>City of Canton v. Harris</a:t>
            </a:r>
            <a:endParaRPr lang="en-US" u="sng" dirty="0">
              <a:solidFill>
                <a:srgbClr val="D16349"/>
              </a:solidFill>
            </a:endParaRPr>
          </a:p>
        </p:txBody>
      </p:sp>
      <p:sp>
        <p:nvSpPr>
          <p:cNvPr id="3" name="Content Placeholder 2"/>
          <p:cNvSpPr>
            <a:spLocks noGrp="1"/>
          </p:cNvSpPr>
          <p:nvPr>
            <p:ph sz="quarter" idx="1"/>
          </p:nvPr>
        </p:nvSpPr>
        <p:spPr>
          <a:xfrm>
            <a:off x="301752" y="1752600"/>
            <a:ext cx="8503920" cy="4346448"/>
          </a:xfrm>
        </p:spPr>
        <p:txBody>
          <a:bodyPr>
            <a:normAutofit fontScale="85000" lnSpcReduction="20000"/>
          </a:bodyPr>
          <a:lstStyle/>
          <a:p>
            <a:r>
              <a:rPr lang="en-US" dirty="0" smtClean="0"/>
              <a:t>The Supreme Court first cited its reasoning from </a:t>
            </a:r>
            <a:r>
              <a:rPr lang="en-US" i="1" dirty="0" err="1" smtClean="0"/>
              <a:t>Monell</a:t>
            </a:r>
            <a:r>
              <a:rPr lang="en-US" dirty="0" smtClean="0"/>
              <a:t> that “it is only when the execution of the government’s policy or custom . . . inflicts the injury that the municipality can be held liable under 1983.”</a:t>
            </a:r>
          </a:p>
          <a:p>
            <a:endParaRPr lang="en-US" dirty="0" smtClean="0"/>
          </a:p>
          <a:p>
            <a:r>
              <a:rPr lang="en-US" dirty="0" smtClean="0"/>
              <a:t>The Supreme Court acknowledged that there are limited circumstances where an allegation of failure to train can be the basis of 1983 liability.</a:t>
            </a:r>
          </a:p>
          <a:p>
            <a:endParaRPr lang="en-US" dirty="0" smtClean="0"/>
          </a:p>
          <a:p>
            <a:r>
              <a:rPr lang="en-US" dirty="0" smtClean="0"/>
              <a:t>The Supreme Court held that the inadequacy of police training may serve as a basis for 1983 liability only when the failure to train can amount to “deliberate indifference” to the rights of persons with whom the police come in contact. </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24</a:t>
            </a:r>
            <a:endParaRPr lang="en-US" dirty="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u="sng" dirty="0" smtClean="0">
                <a:solidFill>
                  <a:srgbClr val="D16349"/>
                </a:solidFill>
              </a:rPr>
              <a:t>City of Canton v. Harris</a:t>
            </a:r>
            <a:endParaRPr lang="en-US" dirty="0">
              <a:solidFill>
                <a:srgbClr val="D16349"/>
              </a:solidFill>
            </a:endParaRPr>
          </a:p>
        </p:txBody>
      </p:sp>
      <p:sp>
        <p:nvSpPr>
          <p:cNvPr id="3" name="Content Placeholder 2"/>
          <p:cNvSpPr>
            <a:spLocks noGrp="1"/>
          </p:cNvSpPr>
          <p:nvPr>
            <p:ph sz="quarter" idx="1"/>
          </p:nvPr>
        </p:nvSpPr>
        <p:spPr>
          <a:xfrm>
            <a:off x="301752" y="1752600"/>
            <a:ext cx="8503920" cy="4346448"/>
          </a:xfrm>
        </p:spPr>
        <p:txBody>
          <a:bodyPr>
            <a:normAutofit fontScale="70000" lnSpcReduction="20000"/>
          </a:bodyPr>
          <a:lstStyle/>
          <a:p>
            <a:r>
              <a:rPr lang="en-US" dirty="0"/>
              <a:t>T</a:t>
            </a:r>
            <a:r>
              <a:rPr lang="en-US" dirty="0" smtClean="0"/>
              <a:t>he Court held that a municipality may be held liable under Section 1983 for violation of rights guaranteed by the federal constitution, which violations result from the municipality’s failure to adequately train its employees, only if that failure results in a deliberate indifference on the part of the municipality to the constitutional rights of its inhabitants.</a:t>
            </a:r>
          </a:p>
          <a:p>
            <a:endParaRPr lang="en-US" dirty="0" smtClean="0"/>
          </a:p>
          <a:p>
            <a:r>
              <a:rPr lang="en-US" dirty="0" smtClean="0"/>
              <a:t>The Court was concerned that allowing a lesser culpability standard than deliberate indifference would result in </a:t>
            </a:r>
            <a:r>
              <a:rPr lang="en-US" i="1" dirty="0" smtClean="0"/>
              <a:t>de facto</a:t>
            </a:r>
            <a:r>
              <a:rPr lang="en-US" dirty="0" smtClean="0"/>
              <a:t> vicarious liability, and was further concerned that the federal courts should not be in the business of second guessing employee training programs. </a:t>
            </a:r>
          </a:p>
          <a:p>
            <a:endParaRPr lang="en-US" dirty="0" smtClean="0"/>
          </a:p>
          <a:p>
            <a:r>
              <a:rPr lang="en-US" dirty="0" smtClean="0"/>
              <a:t>Harris makes clear that the viability of a failure to train claim must contain sufficient evidence of the following facts:</a:t>
            </a:r>
          </a:p>
          <a:p>
            <a:endParaRPr lang="en-US" dirty="0" smtClean="0"/>
          </a:p>
          <a:p>
            <a:pPr lvl="1"/>
            <a:r>
              <a:rPr lang="en-US" dirty="0" smtClean="0">
                <a:solidFill>
                  <a:schemeClr val="tx1"/>
                </a:solidFill>
              </a:rPr>
              <a:t>1) a violation of a federally protected right</a:t>
            </a:r>
          </a:p>
          <a:p>
            <a:pPr lvl="1"/>
            <a:endParaRPr lang="en-US" dirty="0" smtClean="0">
              <a:solidFill>
                <a:schemeClr val="tx1"/>
              </a:solidFill>
            </a:endParaRPr>
          </a:p>
          <a:p>
            <a:pPr lvl="1"/>
            <a:r>
              <a:rPr lang="en-US" dirty="0" smtClean="0">
                <a:solidFill>
                  <a:schemeClr val="tx1"/>
                </a:solidFill>
              </a:rPr>
              <a:t>2) inadequate training of employees</a:t>
            </a:r>
          </a:p>
        </p:txBody>
      </p:sp>
      <p:sp>
        <p:nvSpPr>
          <p:cNvPr id="5" name="Slide Number Placeholder 4"/>
          <p:cNvSpPr>
            <a:spLocks noGrp="1"/>
          </p:cNvSpPr>
          <p:nvPr>
            <p:ph type="sldNum" sz="quarter" idx="12"/>
          </p:nvPr>
        </p:nvSpPr>
        <p:spPr/>
        <p:txBody>
          <a:bodyPr/>
          <a:lstStyle/>
          <a:p>
            <a:r>
              <a:rPr lang="en-US" dirty="0" smtClean="0">
                <a:solidFill>
                  <a:srgbClr val="FFFFFF"/>
                </a:solidFill>
              </a:rPr>
              <a:t>25</a:t>
            </a:r>
            <a:endParaRPr lang="en-US" dirty="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dirty="0" smtClean="0">
                <a:solidFill>
                  <a:schemeClr val="accent1"/>
                </a:solidFill>
              </a:rPr>
              <a:t>Two Types of 1983 Training Liability</a:t>
            </a:r>
            <a:endParaRPr lang="en-US" dirty="0">
              <a:solidFill>
                <a:schemeClr val="accent1"/>
              </a:solidFill>
            </a:endParaRPr>
          </a:p>
        </p:txBody>
      </p:sp>
      <p:sp>
        <p:nvSpPr>
          <p:cNvPr id="3" name="Content Placeholder 2"/>
          <p:cNvSpPr>
            <a:spLocks noGrp="1"/>
          </p:cNvSpPr>
          <p:nvPr>
            <p:ph sz="quarter" idx="1"/>
          </p:nvPr>
        </p:nvSpPr>
        <p:spPr>
          <a:xfrm>
            <a:off x="301752" y="1676400"/>
            <a:ext cx="8503920" cy="4422648"/>
          </a:xfrm>
        </p:spPr>
        <p:txBody>
          <a:bodyPr>
            <a:normAutofit lnSpcReduction="10000"/>
          </a:bodyPr>
          <a:lstStyle/>
          <a:p>
            <a:r>
              <a:rPr lang="en-US" dirty="0" smtClean="0"/>
              <a:t>Courts have recognized that Section 1983 training liability can arise in two potential scenarios:</a:t>
            </a:r>
          </a:p>
          <a:p>
            <a:endParaRPr lang="en-US" dirty="0" smtClean="0"/>
          </a:p>
          <a:p>
            <a:pPr lvl="1"/>
            <a:r>
              <a:rPr lang="en-US" dirty="0" smtClean="0">
                <a:solidFill>
                  <a:schemeClr val="tx1"/>
                </a:solidFill>
              </a:rPr>
              <a:t>1) where a series of constitutional violations makes the need for training obvious.  Such a pattern of constitutional violations is typically necessary to demonstrate that a governmental entity was deliberately indifferent to its citizens’ constitutional rights.</a:t>
            </a:r>
          </a:p>
          <a:p>
            <a:pPr lvl="1"/>
            <a:endParaRPr lang="en-US" dirty="0" smtClean="0">
              <a:solidFill>
                <a:schemeClr val="tx1"/>
              </a:solidFill>
            </a:endParaRPr>
          </a:p>
          <a:p>
            <a:pPr lvl="1"/>
            <a:r>
              <a:rPr lang="en-US" dirty="0" smtClean="0">
                <a:solidFill>
                  <a:schemeClr val="tx1"/>
                </a:solidFill>
              </a:rPr>
              <a:t>2) 1983 liability can also arise in the absence of a pattern of violations where the need for training on a particular issue was obvious at the onset. </a:t>
            </a:r>
            <a:endParaRPr lang="en-US" dirty="0">
              <a:solidFill>
                <a:schemeClr val="tx1"/>
              </a:solidFill>
            </a:endParaRPr>
          </a:p>
        </p:txBody>
      </p:sp>
      <p:sp>
        <p:nvSpPr>
          <p:cNvPr id="5" name="Slide Number Placeholder 4"/>
          <p:cNvSpPr>
            <a:spLocks noGrp="1"/>
          </p:cNvSpPr>
          <p:nvPr>
            <p:ph type="sldNum" sz="quarter" idx="12"/>
          </p:nvPr>
        </p:nvSpPr>
        <p:spPr/>
        <p:txBody>
          <a:bodyPr/>
          <a:lstStyle/>
          <a:p>
            <a:r>
              <a:rPr lang="en-US" dirty="0" smtClean="0">
                <a:solidFill>
                  <a:srgbClr val="FFFFFF"/>
                </a:solidFill>
              </a:rPr>
              <a:t>26</a:t>
            </a:r>
            <a:endParaRPr lang="en-US" dirty="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u="sng" dirty="0" err="1" smtClean="0">
                <a:solidFill>
                  <a:schemeClr val="accent1"/>
                </a:solidFill>
              </a:rPr>
              <a:t>Connick</a:t>
            </a:r>
            <a:r>
              <a:rPr lang="en-US" u="sng" dirty="0" smtClean="0">
                <a:solidFill>
                  <a:schemeClr val="accent1"/>
                </a:solidFill>
              </a:rPr>
              <a:t> v. Thompson</a:t>
            </a:r>
            <a:endParaRPr lang="en-US" dirty="0">
              <a:solidFill>
                <a:schemeClr val="accent1"/>
              </a:solidFill>
            </a:endParaRPr>
          </a:p>
        </p:txBody>
      </p:sp>
      <p:sp>
        <p:nvSpPr>
          <p:cNvPr id="3" name="Content Placeholder 2"/>
          <p:cNvSpPr>
            <a:spLocks noGrp="1"/>
          </p:cNvSpPr>
          <p:nvPr>
            <p:ph sz="quarter" idx="1"/>
          </p:nvPr>
        </p:nvSpPr>
        <p:spPr>
          <a:xfrm>
            <a:off x="301752" y="1676400"/>
            <a:ext cx="8503920" cy="4648200"/>
          </a:xfrm>
        </p:spPr>
        <p:txBody>
          <a:bodyPr>
            <a:normAutofit fontScale="62500" lnSpcReduction="20000"/>
          </a:bodyPr>
          <a:lstStyle/>
          <a:p>
            <a:r>
              <a:rPr lang="en-US" dirty="0" smtClean="0"/>
              <a:t>The Supreme Court recently tightened liability standards for Section 1983 claims involving an alleged failure to train governmental employees. </a:t>
            </a:r>
          </a:p>
          <a:p>
            <a:endParaRPr lang="en-US" dirty="0" smtClean="0"/>
          </a:p>
          <a:p>
            <a:r>
              <a:rPr lang="en-US" dirty="0" smtClean="0"/>
              <a:t>In </a:t>
            </a:r>
            <a:r>
              <a:rPr lang="en-US" i="1" dirty="0" err="1" smtClean="0"/>
              <a:t>Connick</a:t>
            </a:r>
            <a:r>
              <a:rPr lang="en-US" dirty="0" smtClean="0"/>
              <a:t>, the Supreme Court reversed a 14 million award to a plaintiff-former prisoner. </a:t>
            </a:r>
          </a:p>
          <a:p>
            <a:endParaRPr lang="en-US" dirty="0" smtClean="0"/>
          </a:p>
          <a:p>
            <a:r>
              <a:rPr lang="en-US" dirty="0" smtClean="0"/>
              <a:t>The Supreme Court rejected the former prisoner’s claim in </a:t>
            </a:r>
            <a:r>
              <a:rPr lang="en-US" i="1" dirty="0" err="1" smtClean="0"/>
              <a:t>Connick</a:t>
            </a:r>
            <a:r>
              <a:rPr lang="en-US" dirty="0" smtClean="0"/>
              <a:t> because it did not “within the narrow range of . . . hypothesized single incident liability”  concerning where the need for training was obvious at the onset.</a:t>
            </a:r>
          </a:p>
          <a:p>
            <a:endParaRPr lang="en-US" dirty="0" smtClean="0"/>
          </a:p>
          <a:p>
            <a:r>
              <a:rPr lang="en-US" dirty="0" smtClean="0"/>
              <a:t>The court noted that armed police must make split second decisions with life or death consequences, where as prosecutors have legal training and take continuing legal education. </a:t>
            </a:r>
          </a:p>
          <a:p>
            <a:endParaRPr lang="en-US" dirty="0" smtClean="0"/>
          </a:p>
          <a:p>
            <a:r>
              <a:rPr lang="en-US" dirty="0" smtClean="0"/>
              <a:t>The Court held that: 1) prior, unrelated </a:t>
            </a:r>
            <a:r>
              <a:rPr lang="en-US" i="1" dirty="0" smtClean="0"/>
              <a:t>Brady</a:t>
            </a:r>
            <a:r>
              <a:rPr lang="en-US" dirty="0" smtClean="0"/>
              <a:t> violations by attorneys in his office was insufficient to put district attorney on notice of need for further training, and 2) need for training was not so obvious that district attorney's office was liable on failure-to-train theory when nondisclosure of blood-test evidence had resulted in defendant's wrongful conviction and in his spending 18 years in prison.</a:t>
            </a:r>
          </a:p>
        </p:txBody>
      </p:sp>
      <p:sp>
        <p:nvSpPr>
          <p:cNvPr id="5" name="Slide Number Placeholder 4"/>
          <p:cNvSpPr>
            <a:spLocks noGrp="1"/>
          </p:cNvSpPr>
          <p:nvPr>
            <p:ph type="sldNum" sz="quarter" idx="12"/>
          </p:nvPr>
        </p:nvSpPr>
        <p:spPr/>
        <p:txBody>
          <a:bodyPr/>
          <a:lstStyle/>
          <a:p>
            <a:r>
              <a:rPr lang="en-US" dirty="0" smtClean="0">
                <a:solidFill>
                  <a:srgbClr val="FFFFFF"/>
                </a:solidFill>
              </a:rPr>
              <a:t>27</a:t>
            </a:r>
            <a:endParaRPr lang="en-US"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Establishing a Section 1983 Claim</a:t>
            </a:r>
            <a:endParaRPr lang="en-US" dirty="0">
              <a:solidFill>
                <a:srgbClr val="D16349"/>
              </a:solidFill>
            </a:endParaRPr>
          </a:p>
        </p:txBody>
      </p:sp>
      <p:sp>
        <p:nvSpPr>
          <p:cNvPr id="3" name="Content Placeholder 2"/>
          <p:cNvSpPr>
            <a:spLocks noGrp="1"/>
          </p:cNvSpPr>
          <p:nvPr>
            <p:ph sz="quarter" idx="1"/>
          </p:nvPr>
        </p:nvSpPr>
        <p:spPr>
          <a:xfrm>
            <a:off x="301752" y="1676400"/>
            <a:ext cx="8503920" cy="4572000"/>
          </a:xfrm>
        </p:spPr>
        <p:txBody>
          <a:bodyPr>
            <a:normAutofit fontScale="77500" lnSpcReduction="20000"/>
          </a:bodyPr>
          <a:lstStyle/>
          <a:p>
            <a:r>
              <a:rPr lang="en-US" dirty="0"/>
              <a:t>42 U.S.C. § 1983.  Section 1983 of the Civil Rights Act, does not, by its own terms, create any substantive </a:t>
            </a:r>
            <a:r>
              <a:rPr lang="en-US" dirty="0" smtClean="0"/>
              <a:t>rights.</a:t>
            </a:r>
          </a:p>
          <a:p>
            <a:endParaRPr lang="en-US" dirty="0" smtClean="0"/>
          </a:p>
          <a:p>
            <a:r>
              <a:rPr lang="en-US" dirty="0" smtClean="0"/>
              <a:t>Section 1983 only </a:t>
            </a:r>
            <a:r>
              <a:rPr lang="en-US" dirty="0"/>
              <a:t>provides remedies for deprivation of rights established elsewhere in the Constitution for federal laws.  </a:t>
            </a:r>
            <a:r>
              <a:rPr lang="en-US" i="1" dirty="0" err="1"/>
              <a:t>Kneipp</a:t>
            </a:r>
            <a:r>
              <a:rPr lang="en-US" i="1" dirty="0"/>
              <a:t> v. </a:t>
            </a:r>
            <a:r>
              <a:rPr lang="en-US" i="1" dirty="0" err="1"/>
              <a:t>Tedder</a:t>
            </a:r>
            <a:r>
              <a:rPr lang="en-US" dirty="0"/>
              <a:t>, </a:t>
            </a:r>
            <a:r>
              <a:rPr lang="en-US" i="1" dirty="0"/>
              <a:t>95 F.3d 1199, 1204 </a:t>
            </a:r>
            <a:r>
              <a:rPr lang="en-US" dirty="0"/>
              <a:t>(3d Cir. 1996).  </a:t>
            </a:r>
            <a:endParaRPr lang="en-US" dirty="0" smtClean="0"/>
          </a:p>
          <a:p>
            <a:endParaRPr lang="en-US" dirty="0" smtClean="0"/>
          </a:p>
          <a:p>
            <a:r>
              <a:rPr lang="en-US" dirty="0" smtClean="0"/>
              <a:t>To </a:t>
            </a:r>
            <a:r>
              <a:rPr lang="en-US" dirty="0"/>
              <a:t>establish a claim pursuant to Section 1983, a plaintiff must “demonstrate a violation of a right secured by the Constitution and the laws of the United States [and] that alleged deprivation was committed by a person </a:t>
            </a:r>
            <a:r>
              <a:rPr lang="en-US" dirty="0" smtClean="0"/>
              <a:t>acting </a:t>
            </a:r>
            <a:r>
              <a:rPr lang="en-US" dirty="0"/>
              <a:t>under the color of state law.” </a:t>
            </a:r>
            <a:r>
              <a:rPr lang="en-US" i="1" dirty="0"/>
              <a:t>Id.</a:t>
            </a:r>
            <a:r>
              <a:rPr lang="en-US" dirty="0"/>
              <a:t>  </a:t>
            </a:r>
            <a:endParaRPr lang="en-US" dirty="0" smtClean="0"/>
          </a:p>
          <a:p>
            <a:endParaRPr lang="en-US" dirty="0" smtClean="0"/>
          </a:p>
          <a:p>
            <a:r>
              <a:rPr lang="en-US" dirty="0"/>
              <a:t>T</a:t>
            </a:r>
            <a:r>
              <a:rPr lang="en-US" dirty="0" smtClean="0"/>
              <a:t>o </a:t>
            </a:r>
            <a:r>
              <a:rPr lang="en-US" dirty="0"/>
              <a:t>state a Section 1983 claim, the plaintiff is required to allege that (1) the conduct complained of was committed by a person acting under the color of state law; and (2) the conduct deprived the plaintiff of a constitutional right.  </a:t>
            </a:r>
          </a:p>
        </p:txBody>
      </p:sp>
      <p:sp>
        <p:nvSpPr>
          <p:cNvPr id="5" name="Slide Number Placeholder 4"/>
          <p:cNvSpPr>
            <a:spLocks noGrp="1"/>
          </p:cNvSpPr>
          <p:nvPr>
            <p:ph type="sldNum" sz="quarter" idx="12"/>
          </p:nvPr>
        </p:nvSpPr>
        <p:spPr/>
        <p:txBody>
          <a:bodyPr/>
          <a:lstStyle/>
          <a:p>
            <a:r>
              <a:rPr lang="en-US" dirty="0" smtClean="0">
                <a:solidFill>
                  <a:srgbClr val="FFFFFF"/>
                </a:solidFill>
              </a:rPr>
              <a:t>3</a:t>
            </a:r>
            <a:endParaRPr lang="en-US" dirty="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chemeClr val="accent1"/>
                </a:solidFill>
              </a:rPr>
              <a:t>History of Section 1983</a:t>
            </a:r>
            <a:endParaRPr lang="en-US" dirty="0">
              <a:solidFill>
                <a:schemeClr val="accent1"/>
              </a:solidFill>
            </a:endParaRPr>
          </a:p>
        </p:txBody>
      </p:sp>
      <p:sp>
        <p:nvSpPr>
          <p:cNvPr id="3" name="Content Placeholder 2"/>
          <p:cNvSpPr>
            <a:spLocks noGrp="1"/>
          </p:cNvSpPr>
          <p:nvPr>
            <p:ph sz="quarter" idx="1"/>
          </p:nvPr>
        </p:nvSpPr>
        <p:spPr>
          <a:xfrm>
            <a:off x="301752" y="1676400"/>
            <a:ext cx="8503920" cy="4422648"/>
          </a:xfrm>
        </p:spPr>
        <p:txBody>
          <a:bodyPr>
            <a:normAutofit fontScale="70000" lnSpcReduction="20000"/>
          </a:bodyPr>
          <a:lstStyle/>
          <a:p>
            <a:r>
              <a:rPr lang="en-US" dirty="0" smtClean="0"/>
              <a:t>Section </a:t>
            </a:r>
            <a:r>
              <a:rPr lang="en-US" dirty="0"/>
              <a:t>1983 was enacted on April 20, 1871 as part of the Civil Rights Act of 1871, and is also known as the "Ku Klux Klan Act" because one of its primary purposes was to provide a civil remedy against the abuses that were being committed in the southern states, especially by the Ku Klux Klan.  </a:t>
            </a:r>
            <a:endParaRPr lang="en-US" dirty="0" smtClean="0"/>
          </a:p>
          <a:p>
            <a:endParaRPr lang="en-US" dirty="0" smtClean="0"/>
          </a:p>
          <a:p>
            <a:r>
              <a:rPr lang="en-US" dirty="0" smtClean="0"/>
              <a:t>The </a:t>
            </a:r>
            <a:r>
              <a:rPr lang="en-US" dirty="0"/>
              <a:t>Act was intended to provide a private remedy for such violations of federal law, and has subsequently been interpreted to create a </a:t>
            </a:r>
            <a:r>
              <a:rPr lang="en-US" dirty="0" smtClean="0"/>
              <a:t>type of </a:t>
            </a:r>
            <a:r>
              <a:rPr lang="en-US" dirty="0"/>
              <a:t>tort liability</a:t>
            </a:r>
            <a:r>
              <a:rPr lang="en-US" dirty="0" smtClean="0"/>
              <a:t>.</a:t>
            </a:r>
          </a:p>
          <a:p>
            <a:endParaRPr lang="en-US" dirty="0" smtClean="0"/>
          </a:p>
          <a:p>
            <a:r>
              <a:rPr lang="en-US" dirty="0" smtClean="0"/>
              <a:t>The number of cases that have been brought under Section 1983 dramatically increased after  the Supreme Court’s 1961 decision in </a:t>
            </a:r>
            <a:r>
              <a:rPr lang="en-US" i="1" dirty="0" smtClean="0"/>
              <a:t>Monroe v. </a:t>
            </a:r>
            <a:r>
              <a:rPr lang="en-US" i="1" dirty="0" err="1" smtClean="0"/>
              <a:t>Pape</a:t>
            </a:r>
            <a:r>
              <a:rPr lang="en-US" dirty="0" smtClean="0"/>
              <a:t>.</a:t>
            </a:r>
            <a:r>
              <a:rPr lang="en-US" baseline="30000" dirty="0" smtClean="0"/>
              <a:t> </a:t>
            </a:r>
            <a:r>
              <a:rPr lang="en-US" dirty="0" smtClean="0"/>
              <a:t> In </a:t>
            </a:r>
            <a:r>
              <a:rPr lang="en-US" i="1" dirty="0" smtClean="0"/>
              <a:t>Monroe</a:t>
            </a:r>
            <a:r>
              <a:rPr lang="en-US" dirty="0" smtClean="0"/>
              <a:t>, the Supreme Court held that a police officer was acting "under color of state law" even though his actions </a:t>
            </a:r>
            <a:r>
              <a:rPr lang="en-US" i="1" dirty="0" smtClean="0"/>
              <a:t>violated</a:t>
            </a:r>
            <a:r>
              <a:rPr lang="en-US" dirty="0" smtClean="0"/>
              <a:t> state law. This was the first case in which the Supreme Court allowed liability to attach where a government official acted outside the scope of the authority granted to him by state law.</a:t>
            </a:r>
          </a:p>
          <a:p>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4</a:t>
            </a:r>
            <a:endParaRPr lang="en-US"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Elements of a 1983 Claim</a:t>
            </a:r>
            <a:endParaRPr lang="en-US" dirty="0">
              <a:solidFill>
                <a:srgbClr val="D16349"/>
              </a:solidFill>
            </a:endParaRPr>
          </a:p>
        </p:txBody>
      </p:sp>
      <p:sp>
        <p:nvSpPr>
          <p:cNvPr id="3" name="Content Placeholder 2"/>
          <p:cNvSpPr>
            <a:spLocks noGrp="1"/>
          </p:cNvSpPr>
          <p:nvPr>
            <p:ph sz="quarter" idx="1"/>
          </p:nvPr>
        </p:nvSpPr>
        <p:spPr>
          <a:xfrm>
            <a:off x="301752" y="1752600"/>
            <a:ext cx="8503920" cy="4346448"/>
          </a:xfrm>
        </p:spPr>
        <p:txBody>
          <a:bodyPr>
            <a:normAutofit/>
          </a:bodyPr>
          <a:lstStyle/>
          <a:p>
            <a:r>
              <a:rPr lang="en-US" dirty="0" smtClean="0"/>
              <a:t>According to the Third Circuit Jury Instructions, a Plaintiff must prove both of the following elements by a preponderance of the evidence: </a:t>
            </a:r>
          </a:p>
          <a:p>
            <a:endParaRPr lang="en-US" dirty="0" smtClean="0"/>
          </a:p>
          <a:p>
            <a:pPr lvl="1"/>
            <a:r>
              <a:rPr lang="en-US" dirty="0" smtClean="0">
                <a:solidFill>
                  <a:schemeClr val="tx1"/>
                </a:solidFill>
              </a:rPr>
              <a:t>Defendant acted under color of state law. </a:t>
            </a:r>
          </a:p>
          <a:p>
            <a:pPr marL="274320" lvl="1" indent="0">
              <a:buNone/>
            </a:pPr>
            <a:endParaRPr lang="en-US" dirty="0" smtClean="0">
              <a:solidFill>
                <a:schemeClr val="tx1"/>
              </a:solidFill>
            </a:endParaRPr>
          </a:p>
          <a:p>
            <a:pPr lvl="1"/>
            <a:r>
              <a:rPr lang="en-US" dirty="0" smtClean="0">
                <a:solidFill>
                  <a:schemeClr val="tx1"/>
                </a:solidFill>
              </a:rPr>
              <a:t>While acting under color of state law, defendant deprived plaintiff of a federal [constitutional right] [statutory right]. </a:t>
            </a:r>
            <a:endParaRPr lang="en-US" dirty="0">
              <a:solidFill>
                <a:schemeClr val="tx1"/>
              </a:solidFill>
            </a:endParaRPr>
          </a:p>
        </p:txBody>
      </p:sp>
      <p:sp>
        <p:nvSpPr>
          <p:cNvPr id="5" name="Slide Number Placeholder 4"/>
          <p:cNvSpPr>
            <a:spLocks noGrp="1"/>
          </p:cNvSpPr>
          <p:nvPr>
            <p:ph type="sldNum" sz="quarter" idx="12"/>
          </p:nvPr>
        </p:nvSpPr>
        <p:spPr/>
        <p:txBody>
          <a:bodyPr/>
          <a:lstStyle/>
          <a:p>
            <a:r>
              <a:rPr lang="en-US" dirty="0" smtClean="0">
                <a:solidFill>
                  <a:srgbClr val="FFFFFF"/>
                </a:solidFill>
              </a:rPr>
              <a:t>5</a:t>
            </a:r>
            <a:endParaRPr lang="en-US"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Elements of a Section 1983 Claim</a:t>
            </a:r>
            <a:endParaRPr lang="en-US" dirty="0">
              <a:solidFill>
                <a:srgbClr val="D16349"/>
              </a:solidFill>
            </a:endParaRPr>
          </a:p>
        </p:txBody>
      </p:sp>
      <p:sp>
        <p:nvSpPr>
          <p:cNvPr id="3" name="Content Placeholder 2"/>
          <p:cNvSpPr>
            <a:spLocks noGrp="1"/>
          </p:cNvSpPr>
          <p:nvPr>
            <p:ph sz="quarter" idx="1"/>
          </p:nvPr>
        </p:nvSpPr>
        <p:spPr>
          <a:xfrm>
            <a:off x="301752" y="1676400"/>
            <a:ext cx="8503920" cy="4422648"/>
          </a:xfrm>
        </p:spPr>
        <p:txBody>
          <a:bodyPr>
            <a:normAutofit/>
          </a:bodyPr>
          <a:lstStyle/>
          <a:p>
            <a:r>
              <a:rPr lang="en-US" b="1" dirty="0" smtClean="0"/>
              <a:t>“Every person”</a:t>
            </a:r>
          </a:p>
          <a:p>
            <a:endParaRPr lang="en-US" b="1" dirty="0" smtClean="0"/>
          </a:p>
          <a:p>
            <a:r>
              <a:rPr lang="en-US" dirty="0" smtClean="0"/>
              <a:t>Only persons are subjected to 1983 liability.</a:t>
            </a:r>
          </a:p>
          <a:p>
            <a:endParaRPr lang="en-US" dirty="0" smtClean="0"/>
          </a:p>
          <a:p>
            <a:r>
              <a:rPr lang="en-US" dirty="0" smtClean="0"/>
              <a:t>A state is not a person, but a state officer can be sued in his personal capacity.</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6</a:t>
            </a:r>
            <a:endParaRPr lang="en-US"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solidFill>
                  <a:srgbClr val="D16349"/>
                </a:solidFill>
              </a:rPr>
              <a:t>Elements of a Section 1983 Claim</a:t>
            </a:r>
            <a:endParaRPr lang="en-US" dirty="0">
              <a:solidFill>
                <a:srgbClr val="D16349"/>
              </a:solidFill>
            </a:endParaRPr>
          </a:p>
        </p:txBody>
      </p:sp>
      <p:sp>
        <p:nvSpPr>
          <p:cNvPr id="3" name="Content Placeholder 2"/>
          <p:cNvSpPr>
            <a:spLocks noGrp="1"/>
          </p:cNvSpPr>
          <p:nvPr>
            <p:ph sz="quarter" idx="1"/>
          </p:nvPr>
        </p:nvSpPr>
        <p:spPr>
          <a:xfrm>
            <a:off x="301752" y="1676400"/>
            <a:ext cx="8503920" cy="4648200"/>
          </a:xfrm>
        </p:spPr>
        <p:txBody>
          <a:bodyPr>
            <a:normAutofit fontScale="85000" lnSpcReduction="20000"/>
          </a:bodyPr>
          <a:lstStyle/>
          <a:p>
            <a:r>
              <a:rPr lang="en-US" b="1" dirty="0" smtClean="0"/>
              <a:t>“Who under color of state law”</a:t>
            </a:r>
          </a:p>
          <a:p>
            <a:endParaRPr lang="en-US" b="1" dirty="0" smtClean="0"/>
          </a:p>
          <a:p>
            <a:r>
              <a:rPr lang="en-US" dirty="0"/>
              <a:t>The traditional definition of acting under the color of state law requires that the defendant have exercised power "possessed by virtue of state law and made possible only because the wrongdoer is clothed with the authority of state </a:t>
            </a:r>
            <a:r>
              <a:rPr lang="en-US" dirty="0" smtClean="0"/>
              <a:t>law.  </a:t>
            </a:r>
            <a:r>
              <a:rPr lang="en-US" i="1" dirty="0" smtClean="0"/>
              <a:t>West </a:t>
            </a:r>
            <a:r>
              <a:rPr lang="en-US" i="1" dirty="0"/>
              <a:t>v. Atkins</a:t>
            </a:r>
            <a:r>
              <a:rPr lang="en-US" dirty="0"/>
              <a:t>, </a:t>
            </a:r>
            <a:r>
              <a:rPr lang="en-US" i="1" dirty="0"/>
              <a:t>487 U.S. 42, 49 </a:t>
            </a:r>
            <a:r>
              <a:rPr lang="en-US" dirty="0"/>
              <a:t>(1988</a:t>
            </a:r>
            <a:r>
              <a:rPr lang="en-US" dirty="0" smtClean="0"/>
              <a:t>).</a:t>
            </a:r>
          </a:p>
          <a:p>
            <a:endParaRPr lang="en-US" dirty="0" smtClean="0"/>
          </a:p>
          <a:p>
            <a:r>
              <a:rPr lang="en-US" dirty="0" smtClean="0"/>
              <a:t>Such </a:t>
            </a:r>
            <a:r>
              <a:rPr lang="en-US" dirty="0"/>
              <a:t>actions may result in liability even if the defendant abuses the position given to him by the </a:t>
            </a:r>
            <a:r>
              <a:rPr lang="en-US" dirty="0" smtClean="0"/>
              <a:t>state.</a:t>
            </a:r>
          </a:p>
          <a:p>
            <a:endParaRPr lang="en-US" dirty="0" smtClean="0"/>
          </a:p>
          <a:p>
            <a:r>
              <a:rPr lang="en-US" dirty="0"/>
              <a:t>A private actor may also act under color of state law </a:t>
            </a:r>
            <a:r>
              <a:rPr lang="en-US" dirty="0" smtClean="0"/>
              <a:t>under </a:t>
            </a:r>
            <a:r>
              <a:rPr lang="en-US" dirty="0"/>
              <a:t>certain </a:t>
            </a:r>
            <a:r>
              <a:rPr lang="en-US" dirty="0" smtClean="0"/>
              <a:t>circumstances. </a:t>
            </a:r>
            <a:r>
              <a:rPr lang="en-US" i="1" dirty="0"/>
              <a:t>Wyatt v. Cole</a:t>
            </a:r>
            <a:r>
              <a:rPr lang="en-US" dirty="0"/>
              <a:t>, </a:t>
            </a:r>
            <a:r>
              <a:rPr lang="en-US" i="1" dirty="0"/>
              <a:t>504 U.S. 158, 162 </a:t>
            </a:r>
            <a:r>
              <a:rPr lang="en-US" dirty="0"/>
              <a:t>(1992); </a:t>
            </a:r>
          </a:p>
        </p:txBody>
      </p:sp>
      <p:sp>
        <p:nvSpPr>
          <p:cNvPr id="5" name="Slide Number Placeholder 4"/>
          <p:cNvSpPr>
            <a:spLocks noGrp="1"/>
          </p:cNvSpPr>
          <p:nvPr>
            <p:ph type="sldNum" sz="quarter" idx="12"/>
          </p:nvPr>
        </p:nvSpPr>
        <p:spPr/>
        <p:txBody>
          <a:bodyPr/>
          <a:lstStyle/>
          <a:p>
            <a:r>
              <a:rPr lang="en-US" dirty="0" smtClean="0">
                <a:solidFill>
                  <a:srgbClr val="FFFFFF"/>
                </a:solidFill>
              </a:rPr>
              <a:t>7</a:t>
            </a:r>
            <a:endParaRPr lang="en-US" dirty="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Autofit/>
          </a:bodyPr>
          <a:lstStyle/>
          <a:p>
            <a:r>
              <a:rPr lang="en-US" sz="2400" dirty="0" smtClean="0">
                <a:solidFill>
                  <a:srgbClr val="D16349"/>
                </a:solidFill>
              </a:rPr>
              <a:t>Elements of a Section 1983 Claim: Under Color of State Law</a:t>
            </a:r>
            <a:endParaRPr lang="en-US" sz="2400" dirty="0">
              <a:solidFill>
                <a:srgbClr val="D16349"/>
              </a:solidFill>
            </a:endParaRPr>
          </a:p>
        </p:txBody>
      </p:sp>
      <p:sp>
        <p:nvSpPr>
          <p:cNvPr id="3" name="Content Placeholder 2"/>
          <p:cNvSpPr>
            <a:spLocks noGrp="1"/>
          </p:cNvSpPr>
          <p:nvPr>
            <p:ph sz="quarter" idx="1"/>
          </p:nvPr>
        </p:nvSpPr>
        <p:spPr>
          <a:xfrm>
            <a:off x="301752" y="1676400"/>
            <a:ext cx="8503920" cy="4422648"/>
          </a:xfrm>
        </p:spPr>
        <p:txBody>
          <a:bodyPr>
            <a:normAutofit fontScale="70000" lnSpcReduction="20000"/>
          </a:bodyPr>
          <a:lstStyle/>
          <a:p>
            <a:r>
              <a:rPr lang="en-US" dirty="0" smtClean="0"/>
              <a:t>A person can act under color of state law even if the act violates state law. The question is whether the person was clothed with the authority of the state, by either using or misusing the authority of the state. </a:t>
            </a:r>
          </a:p>
          <a:p>
            <a:endParaRPr lang="en-US" dirty="0" smtClean="0"/>
          </a:p>
          <a:p>
            <a:r>
              <a:rPr lang="en-US" dirty="0" smtClean="0"/>
              <a:t> “State law,” means any statute, ordinance, regulation, custom or usage of any state. This includes any political subdivisions of the state, such as a county or municipality, and also any state, county or municipal agencies. </a:t>
            </a:r>
          </a:p>
          <a:p>
            <a:endParaRPr lang="en-US" dirty="0" smtClean="0"/>
          </a:p>
          <a:p>
            <a:r>
              <a:rPr lang="en-US" dirty="0" smtClean="0"/>
              <a:t>Like the state-action requirement of the Fourteenth Amendment, the under-color-of-state-law element of § 1983 excludes from its reach merely private conduct, no matter how discriminatory or wrongful.</a:t>
            </a:r>
          </a:p>
          <a:p>
            <a:endParaRPr lang="en-US" dirty="0" smtClean="0"/>
          </a:p>
          <a:p>
            <a:r>
              <a:rPr lang="en-US" dirty="0" smtClean="0"/>
              <a:t>Liability under Section 1983 “attaches only to those wrongdoers ‘who </a:t>
            </a:r>
            <a:r>
              <a:rPr lang="en-US" dirty="0" smtClean="0"/>
              <a:t>carry </a:t>
            </a:r>
            <a:r>
              <a:rPr lang="en-US" dirty="0" smtClean="0"/>
              <a:t>a badge of authority of a State and represent it in some capacity, whether they act in </a:t>
            </a:r>
            <a:r>
              <a:rPr lang="en-US" dirty="0" smtClean="0"/>
              <a:t>accordance </a:t>
            </a:r>
            <a:r>
              <a:rPr lang="en-US" dirty="0" smtClean="0"/>
              <a:t>with their authority or misuse it.’” </a:t>
            </a:r>
            <a:r>
              <a:rPr lang="en-US" i="1" dirty="0" smtClean="0"/>
              <a:t>National Collegiate Athletic </a:t>
            </a:r>
            <a:r>
              <a:rPr lang="en-US" i="1" dirty="0" err="1" smtClean="0"/>
              <a:t>Ass'n</a:t>
            </a:r>
            <a:r>
              <a:rPr lang="en-US" i="1" dirty="0" smtClean="0"/>
              <a:t> v. </a:t>
            </a:r>
            <a:r>
              <a:rPr lang="en-US" i="1" dirty="0" err="1" smtClean="0"/>
              <a:t>Tarkanian</a:t>
            </a:r>
            <a:r>
              <a:rPr lang="en-US" i="1" dirty="0" smtClean="0"/>
              <a:t>, </a:t>
            </a:r>
            <a:r>
              <a:rPr lang="en-US" i="1" dirty="0" smtClean="0"/>
              <a:t> </a:t>
            </a:r>
            <a:r>
              <a:rPr lang="en-US" i="1" dirty="0" smtClean="0"/>
              <a:t>488 U.S. 179, 191 (1988) (quoting Monroe v. </a:t>
            </a:r>
            <a:r>
              <a:rPr lang="en-US" i="1" dirty="0" err="1" smtClean="0"/>
              <a:t>Pape</a:t>
            </a:r>
            <a:r>
              <a:rPr lang="en-US" i="1" dirty="0" smtClean="0"/>
              <a:t>, 365 U.S. 167, 172 (1961)). </a:t>
            </a:r>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8</a:t>
            </a:r>
            <a:endParaRPr lang="en-US" dirty="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Autofit/>
          </a:bodyPr>
          <a:lstStyle/>
          <a:p>
            <a:r>
              <a:rPr lang="en-US" sz="2400" dirty="0">
                <a:solidFill>
                  <a:srgbClr val="D16349"/>
                </a:solidFill>
              </a:rPr>
              <a:t>Elements of a Section 1983 Claim</a:t>
            </a:r>
            <a:r>
              <a:rPr lang="en-US" sz="2400" dirty="0" smtClean="0">
                <a:solidFill>
                  <a:srgbClr val="D16349"/>
                </a:solidFill>
              </a:rPr>
              <a:t>:</a:t>
            </a:r>
            <a:br>
              <a:rPr lang="en-US" sz="2400" dirty="0" smtClean="0">
                <a:solidFill>
                  <a:srgbClr val="D16349"/>
                </a:solidFill>
              </a:rPr>
            </a:br>
            <a:r>
              <a:rPr lang="en-US" sz="2400" dirty="0" smtClean="0">
                <a:solidFill>
                  <a:srgbClr val="D16349"/>
                </a:solidFill>
              </a:rPr>
              <a:t>Under </a:t>
            </a:r>
            <a:r>
              <a:rPr lang="en-US" sz="2400" dirty="0">
                <a:solidFill>
                  <a:srgbClr val="D16349"/>
                </a:solidFill>
              </a:rPr>
              <a:t>Color of State Law</a:t>
            </a:r>
            <a:endParaRPr lang="en-US" sz="2400" dirty="0"/>
          </a:p>
        </p:txBody>
      </p:sp>
      <p:sp>
        <p:nvSpPr>
          <p:cNvPr id="3" name="Content Placeholder 2"/>
          <p:cNvSpPr>
            <a:spLocks noGrp="1"/>
          </p:cNvSpPr>
          <p:nvPr>
            <p:ph sz="quarter" idx="1"/>
          </p:nvPr>
        </p:nvSpPr>
        <p:spPr>
          <a:xfrm>
            <a:off x="301752" y="1676400"/>
            <a:ext cx="8503920" cy="4800600"/>
          </a:xfrm>
        </p:spPr>
        <p:txBody>
          <a:bodyPr>
            <a:normAutofit fontScale="77500" lnSpcReduction="20000"/>
          </a:bodyPr>
          <a:lstStyle/>
          <a:p>
            <a:r>
              <a:rPr lang="en-US" dirty="0" smtClean="0"/>
              <a:t>The inquiry into the question of action under color of state law “is fact-specific.” In the usual case courts ask whether the State provided a mantle of </a:t>
            </a:r>
            <a:r>
              <a:rPr lang="en-US" dirty="0" smtClean="0"/>
              <a:t>authority </a:t>
            </a:r>
            <a:r>
              <a:rPr lang="en-US" dirty="0" smtClean="0"/>
              <a:t>that enhanced the power of the harm-causing individual actor.” </a:t>
            </a:r>
            <a:r>
              <a:rPr lang="en-US" i="1" dirty="0" err="1" smtClean="0"/>
              <a:t>Tarkanian</a:t>
            </a:r>
            <a:r>
              <a:rPr lang="en-US" dirty="0" smtClean="0"/>
              <a:t>, </a:t>
            </a:r>
            <a:r>
              <a:rPr lang="en-US" i="1" dirty="0" smtClean="0"/>
              <a:t>488 U.S. at 192</a:t>
            </a:r>
            <a:r>
              <a:rPr lang="en-US" dirty="0" smtClean="0"/>
              <a:t>. </a:t>
            </a:r>
          </a:p>
          <a:p>
            <a:endParaRPr lang="en-US" dirty="0" smtClean="0"/>
          </a:p>
          <a:p>
            <a:r>
              <a:rPr lang="en-US" dirty="0" smtClean="0"/>
              <a:t>The Third Circuit has found such circumstances to include the following:</a:t>
            </a:r>
          </a:p>
          <a:p>
            <a:endParaRPr lang="en-US" dirty="0" smtClean="0"/>
          </a:p>
          <a:p>
            <a:pPr lvl="1"/>
            <a:r>
              <a:rPr lang="en-US" dirty="0" smtClean="0">
                <a:solidFill>
                  <a:schemeClr val="tx1"/>
                </a:solidFill>
              </a:rPr>
              <a:t>A finding of </a:t>
            </a:r>
            <a:r>
              <a:rPr lang="en-US" dirty="0" smtClean="0">
                <a:solidFill>
                  <a:schemeClr val="tx1"/>
                </a:solidFill>
              </a:rPr>
              <a:t>“a </a:t>
            </a:r>
            <a:r>
              <a:rPr lang="en-US" dirty="0" smtClean="0">
                <a:solidFill>
                  <a:schemeClr val="tx1"/>
                </a:solidFill>
              </a:rPr>
              <a:t>sufficiently close nexus between the state and the challenged action of the [private] entity so that the action of the latter may fairly be treated as that of the State itself</a:t>
            </a:r>
            <a:r>
              <a:rPr lang="en-US" dirty="0" smtClean="0">
                <a:solidFill>
                  <a:schemeClr val="tx1"/>
                </a:solidFill>
              </a:rPr>
              <a:t>.”</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A finding that “the State create[d] the legal framework governing the conduct.”</a:t>
            </a:r>
          </a:p>
          <a:p>
            <a:pPr lvl="1"/>
            <a:endParaRPr lang="en-US" dirty="0" smtClean="0">
              <a:solidFill>
                <a:schemeClr val="tx1"/>
              </a:solidFill>
            </a:endParaRPr>
          </a:p>
          <a:p>
            <a:pPr lvl="1"/>
            <a:r>
              <a:rPr lang="en-US" dirty="0" smtClean="0">
                <a:solidFill>
                  <a:schemeClr val="tx1"/>
                </a:solidFill>
              </a:rPr>
              <a:t>A finding that the government “delegate[d] its authority to the private actor.”</a:t>
            </a:r>
          </a:p>
          <a:p>
            <a:pPr lvl="1"/>
            <a:endParaRPr lang="en-US" dirty="0" smtClean="0">
              <a:solidFill>
                <a:schemeClr val="tx1"/>
              </a:solidFill>
            </a:endParaRPr>
          </a:p>
          <a:p>
            <a:pPr lvl="1"/>
            <a:r>
              <a:rPr lang="en-US" dirty="0" smtClean="0">
                <a:solidFill>
                  <a:schemeClr val="tx1"/>
                </a:solidFill>
              </a:rPr>
              <a:t>A finding that the government “knowingly accept[</a:t>
            </a:r>
            <a:r>
              <a:rPr lang="en-US" dirty="0" err="1" smtClean="0">
                <a:solidFill>
                  <a:schemeClr val="tx1"/>
                </a:solidFill>
              </a:rPr>
              <a:t>ed</a:t>
            </a:r>
            <a:r>
              <a:rPr lang="en-US" dirty="0" smtClean="0">
                <a:solidFill>
                  <a:schemeClr val="tx1"/>
                </a:solidFill>
              </a:rPr>
              <a:t>] the benefits derived from unconstitutional behavior.” </a:t>
            </a:r>
          </a:p>
          <a:p>
            <a:endParaRPr lang="en-US" dirty="0" smtClean="0"/>
          </a:p>
          <a:p>
            <a:endParaRPr lang="en-US" dirty="0"/>
          </a:p>
        </p:txBody>
      </p:sp>
      <p:sp>
        <p:nvSpPr>
          <p:cNvPr id="5" name="Slide Number Placeholder 4"/>
          <p:cNvSpPr>
            <a:spLocks noGrp="1"/>
          </p:cNvSpPr>
          <p:nvPr>
            <p:ph type="sldNum" sz="quarter" idx="12"/>
          </p:nvPr>
        </p:nvSpPr>
        <p:spPr/>
        <p:txBody>
          <a:bodyPr/>
          <a:lstStyle/>
          <a:p>
            <a:r>
              <a:rPr lang="en-US" dirty="0" smtClean="0">
                <a:solidFill>
                  <a:srgbClr val="FFFFFF"/>
                </a:solidFill>
              </a:rPr>
              <a:t>9</a:t>
            </a:r>
            <a:endParaRPr lang="en-US" dirty="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1377</TotalTime>
  <Words>3043</Words>
  <Application>Microsoft Macintosh PowerPoint</Application>
  <PresentationFormat>On-screen Show (4:3)</PresentationFormat>
  <Paragraphs>224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PBI’s Section 1983 Claims:  Civil Rights &amp; Attorney’s Fees  Under Section 1988</vt:lpstr>
      <vt:lpstr>42 U.S.C. Section 1983</vt:lpstr>
      <vt:lpstr>Establishing a Section 1983 Claim</vt:lpstr>
      <vt:lpstr>History of Section 1983</vt:lpstr>
      <vt:lpstr>Elements of a 1983 Claim</vt:lpstr>
      <vt:lpstr>Elements of a Section 1983 Claim</vt:lpstr>
      <vt:lpstr>Elements of a Section 1983 Claim</vt:lpstr>
      <vt:lpstr>Elements of a Section 1983 Claim: Under Color of State Law</vt:lpstr>
      <vt:lpstr>Elements of a Section 1983 Claim: Under Color of State Law</vt:lpstr>
      <vt:lpstr>Elements of a Section 1983 Claim:  Under Color of State Law</vt:lpstr>
      <vt:lpstr>Elements of a 1983 Claim:  Depriving Plaintiff of a Federal Right</vt:lpstr>
      <vt:lpstr>Elements of a 1983 Claim:  Depriving Plaintiff of a Federal Right</vt:lpstr>
      <vt:lpstr>Elements of a Section 1983 Claim</vt:lpstr>
      <vt:lpstr>Elements of a Section 1983 Claim</vt:lpstr>
      <vt:lpstr>Elements of a Section 1983 Claim</vt:lpstr>
      <vt:lpstr>Absolute and Qualified Immunity Defense</vt:lpstr>
      <vt:lpstr>Absolute and Qualified Immunity Defense</vt:lpstr>
      <vt:lpstr>Absolute and Qualified Immunity Defense</vt:lpstr>
      <vt:lpstr>Burden of Proof</vt:lpstr>
      <vt:lpstr>Remedies</vt:lpstr>
      <vt:lpstr>Section 1983 Liability for  Failure to Train or Supervise</vt:lpstr>
      <vt:lpstr>Monell v. New York Department of Social Services</vt:lpstr>
      <vt:lpstr>City of Canton v. Harris</vt:lpstr>
      <vt:lpstr>City of Canton v. Harris</vt:lpstr>
      <vt:lpstr>City of Canton v. Harris</vt:lpstr>
      <vt:lpstr>Two Types of 1983 Training Liability</vt:lpstr>
      <vt:lpstr>Connick v. Thompson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42 U.S.C. Section 1983 Litigation</dc:title>
  <dc:creator>scoffiner</dc:creator>
  <cp:lastModifiedBy>Amber Birk</cp:lastModifiedBy>
  <cp:revision>47</cp:revision>
  <dcterms:created xsi:type="dcterms:W3CDTF">2015-09-21T16:49:13Z</dcterms:created>
  <dcterms:modified xsi:type="dcterms:W3CDTF">2015-10-02T12:29:57Z</dcterms:modified>
</cp:coreProperties>
</file>